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 id="2147483686" r:id="rId4"/>
  </p:sldMasterIdLst>
  <p:notesMasterIdLst>
    <p:notesMasterId r:id="rId21"/>
  </p:notesMasterIdLst>
  <p:sldIdLst>
    <p:sldId id="257" r:id="rId5"/>
    <p:sldId id="258" r:id="rId6"/>
    <p:sldId id="259" r:id="rId7"/>
    <p:sldId id="260" r:id="rId8"/>
    <p:sldId id="268" r:id="rId9"/>
    <p:sldId id="281" r:id="rId10"/>
    <p:sldId id="274" r:id="rId11"/>
    <p:sldId id="275" r:id="rId12"/>
    <p:sldId id="262" r:id="rId13"/>
    <p:sldId id="263" r:id="rId14"/>
    <p:sldId id="280" r:id="rId15"/>
    <p:sldId id="265" r:id="rId16"/>
    <p:sldId id="277" r:id="rId17"/>
    <p:sldId id="272" r:id="rId18"/>
    <p:sldId id="273" r:id="rId19"/>
    <p:sldId id="261"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7" autoAdjust="0"/>
    <p:restoredTop sz="81861" autoAdjust="0"/>
  </p:normalViewPr>
  <p:slideViewPr>
    <p:cSldViewPr snapToGrid="0">
      <p:cViewPr varScale="1">
        <p:scale>
          <a:sx n="93" d="100"/>
          <a:sy n="93" d="100"/>
        </p:scale>
        <p:origin x="1038"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915DE64-0D5D-416A-94F8-BBED742BD77C}" type="datetimeFigureOut">
              <a:rPr lang="en-US" smtClean="0"/>
              <a:t>1/31/2024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A6558A3-4EDC-4385-A6D4-C02AD8FFE883}" type="slidenum">
              <a:rPr lang="en-US" smtClean="0"/>
              <a:t>‹#›</a:t>
            </a:fld>
            <a:endParaRPr lang="en-US"/>
          </a:p>
        </p:txBody>
      </p:sp>
    </p:spTree>
    <p:extLst>
      <p:ext uri="{BB962C8B-B14F-4D97-AF65-F5344CB8AC3E}">
        <p14:creationId xmlns:p14="http://schemas.microsoft.com/office/powerpoint/2010/main" val="3303298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2E80F6E8-1DE9-4A3B-A513-7CB1E8B5EE35}" type="slidenum">
              <a:rPr lang="en-US">
                <a:solidFill>
                  <a:prstClr val="black"/>
                </a:solidFill>
                <a:latin typeface="Calibri" panose="020F0502020204030204"/>
              </a:rPr>
              <a:pPr defTabSz="931774">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58942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29AE2C23-08FC-4308-926D-1E893FF06306}" type="slidenum">
              <a:rPr lang="en-US">
                <a:solidFill>
                  <a:prstClr val="black"/>
                </a:solidFill>
                <a:latin typeface="Calibri"/>
              </a:rPr>
              <a:pPr defTabSz="931774">
                <a:defRPr/>
              </a:pPr>
              <a:t>10</a:t>
            </a:fld>
            <a:endParaRPr lang="en-US" dirty="0">
              <a:solidFill>
                <a:prstClr val="black"/>
              </a:solidFill>
              <a:latin typeface="Calibri"/>
            </a:endParaRPr>
          </a:p>
        </p:txBody>
      </p:sp>
    </p:spTree>
    <p:extLst>
      <p:ext uri="{BB962C8B-B14F-4D97-AF65-F5344CB8AC3E}">
        <p14:creationId xmlns:p14="http://schemas.microsoft.com/office/powerpoint/2010/main" val="1750468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E2C23-08FC-4308-926D-1E893FF06306}" type="slidenum">
              <a:rPr lang="en-US" smtClean="0"/>
              <a:t>11</a:t>
            </a:fld>
            <a:endParaRPr lang="en-US" dirty="0"/>
          </a:p>
        </p:txBody>
      </p:sp>
    </p:spTree>
    <p:extLst>
      <p:ext uri="{BB962C8B-B14F-4D97-AF65-F5344CB8AC3E}">
        <p14:creationId xmlns:p14="http://schemas.microsoft.com/office/powerpoint/2010/main" val="119727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a:t>
            </a:r>
            <a:r>
              <a:rPr lang="en-US" baseline="0" dirty="0"/>
              <a:t> 2009…</a:t>
            </a:r>
            <a:endParaRPr lang="en-US" dirty="0"/>
          </a:p>
        </p:txBody>
      </p:sp>
      <p:sp>
        <p:nvSpPr>
          <p:cNvPr id="4" name="Slide Number Placeholder 3"/>
          <p:cNvSpPr>
            <a:spLocks noGrp="1"/>
          </p:cNvSpPr>
          <p:nvPr>
            <p:ph type="sldNum" sz="quarter" idx="10"/>
          </p:nvPr>
        </p:nvSpPr>
        <p:spPr/>
        <p:txBody>
          <a:bodyPr/>
          <a:lstStyle/>
          <a:p>
            <a:pPr defTabSz="931774">
              <a:defRPr/>
            </a:pPr>
            <a:fld id="{29AE2C23-08FC-4308-926D-1E893FF06306}" type="slidenum">
              <a:rPr lang="en-US">
                <a:solidFill>
                  <a:prstClr val="black"/>
                </a:solidFill>
                <a:latin typeface="Calibri"/>
              </a:rPr>
              <a:pPr defTabSz="931774">
                <a:defRPr/>
              </a:pPr>
              <a:t>12</a:t>
            </a:fld>
            <a:endParaRPr lang="en-US" dirty="0">
              <a:solidFill>
                <a:prstClr val="black"/>
              </a:solidFill>
              <a:latin typeface="Calibri"/>
            </a:endParaRPr>
          </a:p>
        </p:txBody>
      </p:sp>
    </p:spTree>
    <p:extLst>
      <p:ext uri="{BB962C8B-B14F-4D97-AF65-F5344CB8AC3E}">
        <p14:creationId xmlns:p14="http://schemas.microsoft.com/office/powerpoint/2010/main" val="3031813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278D495-FE4A-422B-9E13-6E1F83D46C1F}" type="slidenum">
              <a:rPr lang="en-US" smtClean="0"/>
              <a:pPr>
                <a:defRPr/>
              </a:pPr>
              <a:t>13</a:t>
            </a:fld>
            <a:endParaRPr lang="en-US" dirty="0"/>
          </a:p>
        </p:txBody>
      </p:sp>
    </p:spTree>
    <p:extLst>
      <p:ext uri="{BB962C8B-B14F-4D97-AF65-F5344CB8AC3E}">
        <p14:creationId xmlns:p14="http://schemas.microsoft.com/office/powerpoint/2010/main" val="247616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A2B097F-438F-4870-AB50-268A3A664591}" type="slidenum">
              <a:rPr lang="en-US">
                <a:solidFill>
                  <a:prstClr val="black"/>
                </a:solidFill>
                <a:latin typeface="Calibri"/>
              </a:rPr>
              <a:pPr defTabSz="931774">
                <a:defRPr/>
              </a:pPr>
              <a:t>14</a:t>
            </a:fld>
            <a:endParaRPr lang="en-US" dirty="0">
              <a:solidFill>
                <a:prstClr val="black"/>
              </a:solidFill>
              <a:latin typeface="Calibri"/>
            </a:endParaRPr>
          </a:p>
        </p:txBody>
      </p:sp>
    </p:spTree>
    <p:extLst>
      <p:ext uri="{BB962C8B-B14F-4D97-AF65-F5344CB8AC3E}">
        <p14:creationId xmlns:p14="http://schemas.microsoft.com/office/powerpoint/2010/main" val="357669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Sales comparison or Transaction-evidence</a:t>
            </a:r>
            <a:r>
              <a:rPr lang="en-US" baseline="0" dirty="0"/>
              <a:t> approach</a:t>
            </a:r>
            <a:endParaRPr lang="en-US" dirty="0"/>
          </a:p>
        </p:txBody>
      </p:sp>
      <p:sp>
        <p:nvSpPr>
          <p:cNvPr id="4" name="Slide Number Placeholder 3"/>
          <p:cNvSpPr>
            <a:spLocks noGrp="1"/>
          </p:cNvSpPr>
          <p:nvPr>
            <p:ph type="sldNum" sz="quarter" idx="10"/>
          </p:nvPr>
        </p:nvSpPr>
        <p:spPr/>
        <p:txBody>
          <a:bodyPr/>
          <a:lstStyle/>
          <a:p>
            <a:fld id="{6A6558A3-4EDC-4385-A6D4-C02AD8FFE883}" type="slidenum">
              <a:rPr lang="en-US" smtClean="0"/>
              <a:t>15</a:t>
            </a:fld>
            <a:endParaRPr lang="en-US"/>
          </a:p>
        </p:txBody>
      </p:sp>
    </p:spTree>
    <p:extLst>
      <p:ext uri="{BB962C8B-B14F-4D97-AF65-F5344CB8AC3E}">
        <p14:creationId xmlns:p14="http://schemas.microsoft.com/office/powerpoint/2010/main" val="520644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3DEFC448-D7E5-44E0-9B73-3107EB77AE8A}" type="slidenum">
              <a:rPr lang="en-US">
                <a:solidFill>
                  <a:prstClr val="black"/>
                </a:solidFill>
                <a:latin typeface="Calibri" panose="020F0502020204030204"/>
              </a:rPr>
              <a:pPr defTabSz="931774">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5382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2E80F6E8-1DE9-4A3B-A513-7CB1E8B5EE35}" type="slidenum">
              <a:rPr lang="en-US">
                <a:solidFill>
                  <a:prstClr val="black"/>
                </a:solidFill>
                <a:latin typeface="Calibri" panose="020F0502020204030204"/>
              </a:rPr>
              <a:pPr defTabSz="931774">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1980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founder of our program, Chuck Keegan, began doing this research in </a:t>
            </a:r>
            <a:r>
              <a:rPr lang="en-US" b="1" dirty="0"/>
              <a:t>partnership with the Forest Service in the early 1970’s</a:t>
            </a:r>
            <a:r>
              <a:rPr lang="en-US" dirty="0"/>
              <a:t>. It began with industry reports in Montana then Idaho and has expanded to include all the western states except Washington.  In 2002 Todd Morgan added the logging utilization research. We have branched out into capacity and capability analyses and are currently working on a nationwide timber flow project. </a:t>
            </a:r>
          </a:p>
        </p:txBody>
      </p:sp>
      <p:sp>
        <p:nvSpPr>
          <p:cNvPr id="4" name="Slide Number Placeholder 3"/>
          <p:cNvSpPr>
            <a:spLocks noGrp="1"/>
          </p:cNvSpPr>
          <p:nvPr>
            <p:ph type="sldNum" sz="quarter" idx="10"/>
          </p:nvPr>
        </p:nvSpPr>
        <p:spPr/>
        <p:txBody>
          <a:bodyPr/>
          <a:lstStyle/>
          <a:p>
            <a:pPr defTabSz="931774">
              <a:defRPr/>
            </a:pPr>
            <a:fld id="{2E80F6E8-1DE9-4A3B-A513-7CB1E8B5EE35}" type="slidenum">
              <a:rPr lang="en-US">
                <a:solidFill>
                  <a:prstClr val="black"/>
                </a:solidFill>
                <a:latin typeface="Calibri" panose="020F0502020204030204"/>
              </a:rPr>
              <a:pPr defTabSz="931774">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89062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of our</a:t>
            </a:r>
            <a:r>
              <a:rPr lang="en-US" baseline="0" dirty="0"/>
              <a:t> information: MLA, MWPA, DNRC &amp; other state agencies, USFS, BLM &amp; other feds, attorneys, others…</a:t>
            </a:r>
          </a:p>
          <a:p>
            <a:endParaRPr lang="en-US" baseline="0" dirty="0"/>
          </a:p>
          <a:p>
            <a:r>
              <a:rPr lang="en-US" baseline="0" dirty="0"/>
              <a:t>We have mill-level information on volume received by ownership, spp, county of harvest; use these data for timber flow/</a:t>
            </a:r>
            <a:r>
              <a:rPr lang="en-US" baseline="0" dirty="0" err="1"/>
              <a:t>timbershed</a:t>
            </a:r>
            <a:r>
              <a:rPr lang="en-US" baseline="0" dirty="0"/>
              <a:t>/market area analyses for USFS &amp; others.</a:t>
            </a:r>
            <a:endParaRPr lang="en-US" dirty="0"/>
          </a:p>
        </p:txBody>
      </p:sp>
      <p:sp>
        <p:nvSpPr>
          <p:cNvPr id="4" name="Slide Number Placeholder 3"/>
          <p:cNvSpPr>
            <a:spLocks noGrp="1"/>
          </p:cNvSpPr>
          <p:nvPr>
            <p:ph type="sldNum" sz="quarter" idx="10"/>
          </p:nvPr>
        </p:nvSpPr>
        <p:spPr/>
        <p:txBody>
          <a:bodyPr/>
          <a:lstStyle/>
          <a:p>
            <a:pPr defTabSz="931774">
              <a:defRPr/>
            </a:pPr>
            <a:fld id="{2E80F6E8-1DE9-4A3B-A513-7CB1E8B5EE35}" type="slidenum">
              <a:rPr lang="en-US">
                <a:solidFill>
                  <a:prstClr val="black"/>
                </a:solidFill>
                <a:latin typeface="Calibri" panose="020F0502020204030204"/>
              </a:rPr>
              <a:pPr defTabSz="931774">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29348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Self-reported by consistent set of MT mills. Was over 20, now about 10-11 mills.</a:t>
            </a:r>
          </a:p>
          <a:p>
            <a:endParaRPr lang="en-US" sz="1400" dirty="0"/>
          </a:p>
          <a:p>
            <a:pPr defTabSz="931774"/>
            <a:r>
              <a:rPr lang="en-US" sz="1400" dirty="0"/>
              <a:t>Users of our information: MLA, MWPA, DNRC &amp; other state agencies, USFS, BLM &amp; other feds, attorneys, others…</a:t>
            </a:r>
          </a:p>
          <a:p>
            <a:endParaRPr lang="en-US" sz="1400" dirty="0"/>
          </a:p>
          <a:p>
            <a:endParaRPr lang="en-US" sz="1400" dirty="0"/>
          </a:p>
        </p:txBody>
      </p:sp>
      <p:sp>
        <p:nvSpPr>
          <p:cNvPr id="4" name="Slide Number Placeholder 3"/>
          <p:cNvSpPr>
            <a:spLocks noGrp="1"/>
          </p:cNvSpPr>
          <p:nvPr>
            <p:ph type="sldNum" sz="quarter" idx="10"/>
          </p:nvPr>
        </p:nvSpPr>
        <p:spPr/>
        <p:txBody>
          <a:bodyPr/>
          <a:lstStyle/>
          <a:p>
            <a:fld id="{6A6558A3-4EDC-4385-A6D4-C02AD8FFE883}" type="slidenum">
              <a:rPr lang="en-US" smtClean="0"/>
              <a:t>5</a:t>
            </a:fld>
            <a:endParaRPr lang="en-US"/>
          </a:p>
        </p:txBody>
      </p:sp>
    </p:spTree>
    <p:extLst>
      <p:ext uri="{BB962C8B-B14F-4D97-AF65-F5344CB8AC3E}">
        <p14:creationId xmlns:p14="http://schemas.microsoft.com/office/powerpoint/2010/main" val="234995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5575" cy="3659187"/>
          </a:xfrm>
          <a:prstGeom prst="rect">
            <a:avLst/>
          </a:prstGeom>
        </p:spPr>
      </p:sp>
      <p:sp>
        <p:nvSpPr>
          <p:cNvPr id="3" name="Notes Placeholder 2"/>
          <p:cNvSpPr>
            <a:spLocks noGrp="1"/>
          </p:cNvSpPr>
          <p:nvPr>
            <p:ph type="body" idx="1"/>
          </p:nvPr>
        </p:nvSpPr>
        <p:spPr>
          <a:xfrm>
            <a:off x="748454" y="4637248"/>
            <a:ext cx="5980854" cy="4392217"/>
          </a:xfrm>
          <a:prstGeom prst="rect">
            <a:avLst/>
          </a:prstGeom>
        </p:spPr>
        <p:txBody>
          <a:bodyPr lIns="97566" tIns="48783" rIns="97566" bIns="48783"/>
          <a:lstStyle/>
          <a:p>
            <a:r>
              <a:rPr lang="en-US" b="1" dirty="0"/>
              <a:t>Lumber prices</a:t>
            </a:r>
            <a:r>
              <a:rPr lang="en-US" b="1" baseline="0" dirty="0"/>
              <a:t> (red line) have</a:t>
            </a:r>
            <a:r>
              <a:rPr lang="en-US" b="1" dirty="0"/>
              <a:t> fallen since 2014. </a:t>
            </a:r>
            <a:r>
              <a:rPr lang="en-US" dirty="0"/>
              <a:t> Down</a:t>
            </a:r>
            <a:r>
              <a:rPr lang="en-US" baseline="0" dirty="0"/>
              <a:t> more than $60/mbf from 2014 prices. </a:t>
            </a:r>
          </a:p>
          <a:p>
            <a:r>
              <a:rPr lang="en-US" baseline="0" dirty="0"/>
              <a:t>Right now, an over-supply of lumber in U.S. It may not last as we get into spring/summer building season.</a:t>
            </a:r>
          </a:p>
          <a:p>
            <a:r>
              <a:rPr lang="en-US" baseline="0" dirty="0"/>
              <a:t>But we had very slow construction &amp; housing starts in 1</a:t>
            </a:r>
            <a:r>
              <a:rPr lang="en-US" baseline="30000" dirty="0"/>
              <a:t>st</a:t>
            </a:r>
            <a:r>
              <a:rPr lang="en-US" baseline="0" dirty="0"/>
              <a:t> Q, strong U.S. dollar and slowing Chinese exports drawing in more Canadian and overseas lumber. </a:t>
            </a:r>
          </a:p>
          <a:p>
            <a:pPr defTabSz="975660">
              <a:defRPr/>
            </a:pPr>
            <a:endParaRPr lang="en-US" baseline="0" dirty="0"/>
          </a:p>
          <a:p>
            <a:pPr defTabSz="975660">
              <a:defRPr/>
            </a:pPr>
            <a:r>
              <a:rPr lang="en-US" baseline="0" dirty="0"/>
              <a:t>Can see that </a:t>
            </a:r>
            <a:r>
              <a:rPr lang="en-US" b="1" baseline="0" dirty="0"/>
              <a:t>log prices (blue line) have dropped some from 2014, but not nearly as much</a:t>
            </a:r>
            <a:r>
              <a:rPr lang="en-US" b="0" baseline="0" dirty="0"/>
              <a:t> as lumber.</a:t>
            </a:r>
            <a:endParaRPr lang="en-US" baseline="0" dirty="0"/>
          </a:p>
          <a:p>
            <a:pPr defTabSz="975660">
              <a:defRPr/>
            </a:pPr>
            <a:r>
              <a:rPr lang="en-US" sz="1300" dirty="0">
                <a:sym typeface="Wingdings" panose="05000000000000000000" pitchFamily="2" charset="2"/>
              </a:rPr>
              <a:t>First quarter saw log prices have declined about $15/mbf (3.6% on average) from 4Q 2014.</a:t>
            </a:r>
            <a:endParaRPr lang="en-US" sz="1300" b="1" dirty="0"/>
          </a:p>
          <a:p>
            <a:pPr defTabSz="975660">
              <a:defRPr/>
            </a:pPr>
            <a:r>
              <a:rPr lang="en-US" sz="1300" dirty="0">
                <a:sym typeface="Wingdings" panose="05000000000000000000" pitchFamily="2" charset="2"/>
              </a:rPr>
              <a:t>Log prices in MT are about what they were in late 2007/early 08. Still up quite a bit from 2009 &amp; 2010 lows!</a:t>
            </a:r>
          </a:p>
          <a:p>
            <a:pPr defTabSz="975660">
              <a:defRPr/>
            </a:pPr>
            <a:r>
              <a:rPr lang="en-US" sz="1300" b="1" dirty="0">
                <a:sym typeface="Wingdings" panose="05000000000000000000" pitchFamily="2" charset="2"/>
              </a:rPr>
              <a:t>Demand for sawlogs is still relatively high in MT. Mills need logs, but prices they can offer is impacted by falling lumber price.</a:t>
            </a:r>
            <a:r>
              <a:rPr lang="en-US" sz="1300" dirty="0">
                <a:sym typeface="Wingdings" panose="05000000000000000000" pitchFamily="2" charset="2"/>
              </a:rPr>
              <a:t> </a:t>
            </a:r>
          </a:p>
        </p:txBody>
      </p:sp>
      <p:sp>
        <p:nvSpPr>
          <p:cNvPr id="4" name="Slide Number Placeholder 3"/>
          <p:cNvSpPr>
            <a:spLocks noGrp="1"/>
          </p:cNvSpPr>
          <p:nvPr>
            <p:ph type="sldNum" sz="quarter" idx="10"/>
          </p:nvPr>
        </p:nvSpPr>
        <p:spPr>
          <a:xfrm>
            <a:off x="4235029" y="9271159"/>
            <a:ext cx="3241039" cy="488394"/>
          </a:xfrm>
          <a:prstGeom prst="rect">
            <a:avLst/>
          </a:prstGeom>
        </p:spPr>
        <p:txBody>
          <a:bodyPr lIns="97566" tIns="48783" rIns="97566" bIns="48783"/>
          <a:lstStyle/>
          <a:p>
            <a:fld id="{320AAEF2-C35F-4525-9CD8-E2D67F315204}"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268734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graph shows the Montana average quarterly delivered log prices</a:t>
            </a:r>
            <a:r>
              <a:rPr lang="en-US" baseline="0" dirty="0"/>
              <a:t> (blue) against the random length’s western monthly framing lumber composite index (red). </a:t>
            </a:r>
            <a:r>
              <a:rPr lang="en-US" dirty="0"/>
              <a:t>The price listed on the graph is in nominal (that)</a:t>
            </a:r>
            <a:r>
              <a:rPr lang="en-US" baseline="0" dirty="0"/>
              <a:t> years dollars.</a:t>
            </a:r>
            <a:endParaRPr lang="en-US" dirty="0"/>
          </a:p>
          <a:p>
            <a:r>
              <a:rPr lang="en-US" baseline="0" dirty="0"/>
              <a:t>They somewhat move in conjunction with each other but many factors affect the magnitude and length of deviation. The time around the great recession (2005-2010) is one example. The mill price for logs didn’t go down as quick as the lumber market did. Recovery was also slower and log prices still haven’t gotten back to pre-recession levels. Many other factors are in play of course supply, demand, housing starts, Canadian lumber dispute etc.</a:t>
            </a:r>
          </a:p>
          <a:p>
            <a:endParaRPr lang="en-US" dirty="0"/>
          </a:p>
        </p:txBody>
      </p:sp>
      <p:sp>
        <p:nvSpPr>
          <p:cNvPr id="4" name="Slide Number Placeholder 3"/>
          <p:cNvSpPr>
            <a:spLocks noGrp="1"/>
          </p:cNvSpPr>
          <p:nvPr>
            <p:ph type="sldNum" sz="quarter" idx="10"/>
          </p:nvPr>
        </p:nvSpPr>
        <p:spPr/>
        <p:txBody>
          <a:bodyPr/>
          <a:lstStyle/>
          <a:p>
            <a:fld id="{B4E07FEC-F428-4FC5-9AE1-1BE032074CA1}" type="slidenum">
              <a:rPr lang="en-US" smtClean="0"/>
              <a:t>7</a:t>
            </a:fld>
            <a:endParaRPr lang="en-US" dirty="0"/>
          </a:p>
        </p:txBody>
      </p:sp>
    </p:spTree>
    <p:extLst>
      <p:ext uri="{BB962C8B-B14F-4D97-AF65-F5344CB8AC3E}">
        <p14:creationId xmlns:p14="http://schemas.microsoft.com/office/powerpoint/2010/main" val="820829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07FEC-F428-4FC5-9AE1-1BE032074CA1}" type="slidenum">
              <a:rPr lang="en-US" smtClean="0"/>
              <a:t>8</a:t>
            </a:fld>
            <a:endParaRPr lang="en-US" dirty="0"/>
          </a:p>
        </p:txBody>
      </p:sp>
    </p:spTree>
    <p:extLst>
      <p:ext uri="{BB962C8B-B14F-4D97-AF65-F5344CB8AC3E}">
        <p14:creationId xmlns:p14="http://schemas.microsoft.com/office/powerpoint/2010/main" val="24041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a:t>
            </a:r>
            <a:r>
              <a:rPr lang="en-US" baseline="0" dirty="0"/>
              <a:t> consideration of costs is crucial to mitigating the current economic challenges the industry faces</a:t>
            </a:r>
            <a:endParaRPr lang="en-US" dirty="0"/>
          </a:p>
        </p:txBody>
      </p:sp>
      <p:sp>
        <p:nvSpPr>
          <p:cNvPr id="4" name="Slide Number Placeholder 3"/>
          <p:cNvSpPr>
            <a:spLocks noGrp="1"/>
          </p:cNvSpPr>
          <p:nvPr>
            <p:ph type="sldNum" sz="quarter" idx="10"/>
          </p:nvPr>
        </p:nvSpPr>
        <p:spPr/>
        <p:txBody>
          <a:bodyPr/>
          <a:lstStyle/>
          <a:p>
            <a:pPr defTabSz="931774">
              <a:defRPr/>
            </a:pPr>
            <a:fld id="{3278D495-FE4A-422B-9E13-6E1F83D46C1F}" type="slidenum">
              <a:rPr lang="en-US">
                <a:solidFill>
                  <a:prstClr val="black"/>
                </a:solidFill>
                <a:latin typeface="Calibri"/>
              </a:rPr>
              <a:pPr defTabSz="931774">
                <a:defRPr/>
              </a:pPr>
              <a:t>9</a:t>
            </a:fld>
            <a:endParaRPr lang="en-US" dirty="0">
              <a:solidFill>
                <a:prstClr val="black"/>
              </a:solidFill>
              <a:latin typeface="Calibri"/>
            </a:endParaRPr>
          </a:p>
        </p:txBody>
      </p:sp>
    </p:spTree>
    <p:extLst>
      <p:ext uri="{BB962C8B-B14F-4D97-AF65-F5344CB8AC3E}">
        <p14:creationId xmlns:p14="http://schemas.microsoft.com/office/powerpoint/2010/main" val="4247707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32E7F8-F2A8-48BD-BBC1-FF1502925DD1}" type="datetimeFigureOut">
              <a:rPr lang="en-US" smtClean="0">
                <a:solidFill>
                  <a:prstClr val="black">
                    <a:tint val="75000"/>
                  </a:prstClr>
                </a:solidFill>
              </a:rPr>
              <a:pPr/>
              <a:t>1/31/2024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3340A31-26C9-4DC4-82CA-F5EB3E6405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4828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32E7F8-F2A8-48BD-BBC1-FF1502925DD1}" type="datetimeFigureOut">
              <a:rPr lang="en-US" smtClean="0">
                <a:solidFill>
                  <a:prstClr val="black">
                    <a:tint val="75000"/>
                  </a:prstClr>
                </a:solidFill>
              </a:rPr>
              <a:pPr/>
              <a:t>1/31/2024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3340A31-26C9-4DC4-82CA-F5EB3E6405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49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32E7F8-F2A8-48BD-BBC1-FF1502925DD1}" type="datetimeFigureOut">
              <a:rPr lang="en-US" smtClean="0">
                <a:solidFill>
                  <a:prstClr val="black">
                    <a:tint val="75000"/>
                  </a:prstClr>
                </a:solidFill>
              </a:rPr>
              <a:pPr/>
              <a:t>1/31/2024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3340A31-26C9-4DC4-82CA-F5EB3E6405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1857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1051" y="911809"/>
            <a:ext cx="10630237" cy="1470025"/>
          </a:xfrm>
        </p:spPr>
        <p:txBody>
          <a:bodyPr/>
          <a:lstStyle>
            <a:lvl1pPr>
              <a:defRPr b="1"/>
            </a:lvl1pPr>
          </a:lstStyle>
          <a:p>
            <a:r>
              <a:rPr lang="en-US" dirty="0"/>
              <a:t>Click to edit Master title style</a:t>
            </a:r>
          </a:p>
        </p:txBody>
      </p:sp>
      <p:sp>
        <p:nvSpPr>
          <p:cNvPr id="3" name="Subtitle 2"/>
          <p:cNvSpPr>
            <a:spLocks noGrp="1"/>
          </p:cNvSpPr>
          <p:nvPr>
            <p:ph type="subTitle" idx="1"/>
          </p:nvPr>
        </p:nvSpPr>
        <p:spPr>
          <a:xfrm>
            <a:off x="780714" y="2671033"/>
            <a:ext cx="10630237" cy="1246174"/>
          </a:xfrm>
        </p:spPr>
        <p:txBody>
          <a:bodyPr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8"/>
          <p:cNvSpPr>
            <a:spLocks noGrp="1"/>
          </p:cNvSpPr>
          <p:nvPr>
            <p:ph type="body" sz="quarter" idx="10" hasCustomPrompt="1"/>
          </p:nvPr>
        </p:nvSpPr>
        <p:spPr>
          <a:xfrm>
            <a:off x="781051" y="4206407"/>
            <a:ext cx="10629900" cy="1092200"/>
          </a:xfrm>
        </p:spPr>
        <p:txBody>
          <a:bodyPr anchor="ctr">
            <a:normAutofit/>
          </a:bodyPr>
          <a:lstStyle>
            <a:lvl1pPr marL="0" indent="0" algn="ctr">
              <a:buFontTx/>
              <a:buNone/>
              <a:defRPr sz="2000"/>
            </a:lvl1pPr>
            <a:lvl5pPr marL="1828800" indent="0" algn="ctr">
              <a:buFont typeface="+mj-lt"/>
              <a:buNone/>
              <a:defRPr>
                <a:solidFill>
                  <a:schemeClr val="bg2">
                    <a:lumMod val="25000"/>
                  </a:schemeClr>
                </a:solidFill>
              </a:defRPr>
            </a:lvl5pPr>
          </a:lstStyle>
          <a:p>
            <a:pPr lvl="0"/>
            <a:r>
              <a:rPr lang="en-US" dirty="0"/>
              <a:t>Click to edit Master subtitle style</a:t>
            </a:r>
          </a:p>
        </p:txBody>
      </p:sp>
    </p:spTree>
    <p:extLst>
      <p:ext uri="{BB962C8B-B14F-4D97-AF65-F5344CB8AC3E}">
        <p14:creationId xmlns:p14="http://schemas.microsoft.com/office/powerpoint/2010/main" val="3679197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355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8C00318-A7F6-4094-8E01-6C7C47F7AC8A}" type="datetimeFigureOut">
              <a:rPr lang="en-US">
                <a:solidFill>
                  <a:prstClr val="black">
                    <a:tint val="75000"/>
                  </a:prstClr>
                </a:solidFill>
              </a:rPr>
              <a:pPr>
                <a:defRPr/>
              </a:pPr>
              <a:t>1/31/2024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9F9343-D6A6-49A6-A54B-2DB83AF74C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82795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AC0C846-2F16-4707-9242-ED43606C37D6}" type="datetimeFigureOut">
              <a:rPr lang="en-US">
                <a:solidFill>
                  <a:prstClr val="black">
                    <a:tint val="75000"/>
                  </a:prstClr>
                </a:solidFill>
              </a:rPr>
              <a:pPr>
                <a:defRPr/>
              </a:pPr>
              <a:t>1/31/2024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AFB525-6331-43EC-95C8-1A7F5A01E2A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4479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863F3EA-8FCC-4915-BFE0-2622EEEF4348}" type="datetimeFigureOut">
              <a:rPr lang="en-US">
                <a:solidFill>
                  <a:prstClr val="black">
                    <a:tint val="75000"/>
                  </a:prstClr>
                </a:solidFill>
              </a:rPr>
              <a:pPr>
                <a:defRPr/>
              </a:pPr>
              <a:t>1/31/2024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2CA5D2-7C0A-49A4-A356-FAE26786630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55319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EB5FA3-E45F-4E0D-980A-1F38B8DA13AE}" type="datetimeFigureOut">
              <a:rPr lang="en-US">
                <a:solidFill>
                  <a:prstClr val="black">
                    <a:tint val="75000"/>
                  </a:prstClr>
                </a:solidFill>
              </a:rPr>
              <a:pPr>
                <a:defRPr/>
              </a:pPr>
              <a:t>1/31/2024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C36C4A3-7D45-47E4-BF21-71DC36B3721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3847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AA072BC-1DC0-4467-8A38-4EBA1DBC6FF5}" type="datetimeFigureOut">
              <a:rPr lang="en-US">
                <a:solidFill>
                  <a:prstClr val="black">
                    <a:tint val="75000"/>
                  </a:prstClr>
                </a:solidFill>
              </a:rPr>
              <a:pPr>
                <a:defRPr/>
              </a:pPr>
              <a:t>1/31/2024</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D1F52FB-1D61-4B18-9F6B-D973FF8B200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65813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86EEE67-06DF-4FAA-9716-3BBDC25ADBA4}" type="datetimeFigureOut">
              <a:rPr lang="en-US">
                <a:solidFill>
                  <a:prstClr val="black">
                    <a:tint val="75000"/>
                  </a:prstClr>
                </a:solidFill>
              </a:rPr>
              <a:pPr>
                <a:defRPr/>
              </a:pPr>
              <a:t>1/31/2024</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69FA90F-292A-4223-9AE2-A352AEB4076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8321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32E7F8-F2A8-48BD-BBC1-FF1502925DD1}" type="datetimeFigureOut">
              <a:rPr lang="en-US" smtClean="0">
                <a:solidFill>
                  <a:prstClr val="black">
                    <a:tint val="75000"/>
                  </a:prstClr>
                </a:solidFill>
              </a:rPr>
              <a:pPr/>
              <a:t>1/31/2024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3340A31-26C9-4DC4-82CA-F5EB3E6405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6414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4B2A079-1087-4AB8-9CC9-5D6B0E628FA5}" type="datetimeFigureOut">
              <a:rPr lang="en-US" smtClean="0">
                <a:solidFill>
                  <a:prstClr val="black">
                    <a:tint val="75000"/>
                  </a:prstClr>
                </a:solidFill>
              </a:rPr>
              <a:pPr>
                <a:defRPr/>
              </a:pPr>
              <a:t>1/31/2024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49239E0-438B-4E6F-BDD0-289E51E4640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63578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B68DD72-4E6A-4443-B082-D1689C7CB1A4}" type="datetimeFigureOut">
              <a:rPr lang="en-US">
                <a:solidFill>
                  <a:prstClr val="black">
                    <a:tint val="75000"/>
                  </a:prstClr>
                </a:solidFill>
              </a:rPr>
              <a:pPr>
                <a:defRPr/>
              </a:pPr>
              <a:t>1/31/2024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0C2850A-F364-4EF8-945E-1498B0F6FAC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63464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B15EFE7-16A8-4E49-AD06-09B593558697}" type="datetimeFigureOut">
              <a:rPr lang="en-US">
                <a:solidFill>
                  <a:prstClr val="black">
                    <a:tint val="75000"/>
                  </a:prstClr>
                </a:solidFill>
              </a:rPr>
              <a:pPr>
                <a:defRPr/>
              </a:pPr>
              <a:t>1/31/2024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018648C-B4EC-4B70-880C-AE630055057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29044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AECB26D1-2B13-400F-84FD-1ADF8BA414B8}" type="datetime1">
              <a:rPr lang="en-US">
                <a:solidFill>
                  <a:prstClr val="black">
                    <a:tint val="75000"/>
                  </a:prstClr>
                </a:solidFill>
              </a:rPr>
              <a:pPr/>
              <a:t>1/31/2024</a:t>
            </a:fld>
            <a:endParaRPr lang="en-US" dirty="0">
              <a:solidFill>
                <a:prstClr val="black">
                  <a:tint val="75000"/>
                </a:prst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17"/>
          <p:cNvSpPr>
            <a:spLocks noGrp="1"/>
          </p:cNvSpPr>
          <p:nvPr>
            <p:ph type="sldNum" sz="quarter" idx="12"/>
          </p:nvPr>
        </p:nvSpPr>
        <p:spPr/>
        <p:txBody>
          <a:bodyPr/>
          <a:lstStyle>
            <a:lvl1pPr>
              <a:defRPr/>
            </a:lvl1pPr>
          </a:lstStyle>
          <a:p>
            <a:fld id="{FCBC37FB-F0D6-4D75-A95D-2FBFC95E1CE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6852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812800" y="1219200"/>
            <a:ext cx="105664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p>
        </p:txBody>
      </p:sp>
      <p:sp>
        <p:nvSpPr>
          <p:cNvPr id="5" name="Line 8"/>
          <p:cNvSpPr>
            <a:spLocks noChangeShapeType="1"/>
          </p:cNvSpPr>
          <p:nvPr/>
        </p:nvSpPr>
        <p:spPr bwMode="auto">
          <a:xfrm>
            <a:off x="2641601" y="3962400"/>
            <a:ext cx="8682567"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24930" name="Rectangle 2"/>
          <p:cNvSpPr>
            <a:spLocks noGrp="1" noChangeArrowheads="1"/>
          </p:cNvSpPr>
          <p:nvPr>
            <p:ph type="ctrTitle"/>
          </p:nvPr>
        </p:nvSpPr>
        <p:spPr>
          <a:xfrm>
            <a:off x="1219201" y="1524000"/>
            <a:ext cx="10164233" cy="1752600"/>
          </a:xfrm>
        </p:spPr>
        <p:txBody>
          <a:bodyPr/>
          <a:lstStyle>
            <a:lvl1pPr>
              <a:defRPr sz="5000"/>
            </a:lvl1pPr>
          </a:lstStyle>
          <a:p>
            <a:pPr lvl="0"/>
            <a:r>
              <a:rPr lang="en-US" altLang="en-US" noProof="0"/>
              <a:t>Click to edit Master title style</a:t>
            </a:r>
          </a:p>
        </p:txBody>
      </p:sp>
      <p:sp>
        <p:nvSpPr>
          <p:cNvPr id="124931" name="Rectangle 3"/>
          <p:cNvSpPr>
            <a:spLocks noGrp="1" noChangeArrowheads="1"/>
          </p:cNvSpPr>
          <p:nvPr>
            <p:ph type="subTitle" idx="1"/>
          </p:nvPr>
        </p:nvSpPr>
        <p:spPr>
          <a:xfrm>
            <a:off x="2641600" y="3962400"/>
            <a:ext cx="8737600" cy="1752600"/>
          </a:xfrm>
        </p:spPr>
        <p:txBody>
          <a:bodyPr/>
          <a:lstStyle>
            <a:lvl1pPr marL="0" indent="0">
              <a:buFont typeface="Wingdings" panose="05000000000000000000" pitchFamily="2" charset="2"/>
              <a:buNone/>
              <a:defRPr sz="2800"/>
            </a:lvl1pPr>
          </a:lstStyle>
          <a:p>
            <a:pPr lvl="0"/>
            <a:r>
              <a:rPr lang="en-US" altLang="en-US" noProof="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7" name="Rectangle 5"/>
          <p:cNvSpPr>
            <a:spLocks noGrp="1" noChangeArrowheads="1"/>
          </p:cNvSpPr>
          <p:nvPr>
            <p:ph type="ftr" sz="quarter" idx="11"/>
          </p:nvPr>
        </p:nvSpPr>
        <p:spPr>
          <a:xfrm>
            <a:off x="4165600" y="6243638"/>
            <a:ext cx="3860800" cy="457200"/>
          </a:xfrm>
        </p:spPr>
        <p:txBody>
          <a:bodyPr/>
          <a:lstStyle>
            <a:lvl1pPr>
              <a:defRPr smtClean="0"/>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smtClean="0"/>
            </a:lvl1pPr>
          </a:lstStyle>
          <a:p>
            <a:pPr>
              <a:defRPr/>
            </a:pPr>
            <a:fld id="{725F27D2-B435-4121-BD1D-E6708AD5F9CC}" type="slidenum">
              <a:rPr lang="en-US" altLang="en-US"/>
              <a:pPr>
                <a:defRPr/>
              </a:pPr>
              <a:t>‹#›</a:t>
            </a:fld>
            <a:endParaRPr lang="en-US" altLang="en-US"/>
          </a:p>
        </p:txBody>
      </p:sp>
    </p:spTree>
    <p:extLst>
      <p:ext uri="{BB962C8B-B14F-4D97-AF65-F5344CB8AC3E}">
        <p14:creationId xmlns:p14="http://schemas.microsoft.com/office/powerpoint/2010/main" val="1017099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C157B6F-4095-4990-BF52-F09B05D9034F}" type="slidenum">
              <a:rPr lang="en-US" altLang="en-US"/>
              <a:pPr>
                <a:defRPr/>
              </a:pPr>
              <a:t>‹#›</a:t>
            </a:fld>
            <a:endParaRPr lang="en-US" altLang="en-US"/>
          </a:p>
        </p:txBody>
      </p:sp>
    </p:spTree>
    <p:extLst>
      <p:ext uri="{BB962C8B-B14F-4D97-AF65-F5344CB8AC3E}">
        <p14:creationId xmlns:p14="http://schemas.microsoft.com/office/powerpoint/2010/main" val="678728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3F1F02D-3D89-47F1-82B2-DEF5CFA6A012}" type="slidenum">
              <a:rPr lang="en-US" altLang="en-US"/>
              <a:pPr>
                <a:defRPr/>
              </a:pPr>
              <a:t>‹#›</a:t>
            </a:fld>
            <a:endParaRPr lang="en-US" altLang="en-US"/>
          </a:p>
        </p:txBody>
      </p:sp>
    </p:spTree>
    <p:extLst>
      <p:ext uri="{BB962C8B-B14F-4D97-AF65-F5344CB8AC3E}">
        <p14:creationId xmlns:p14="http://schemas.microsoft.com/office/powerpoint/2010/main" val="1200889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1094AC7-AC4C-4BBC-B84F-726E14B8E9B3}" type="slidenum">
              <a:rPr lang="en-US" altLang="en-US"/>
              <a:pPr>
                <a:defRPr/>
              </a:pPr>
              <a:t>‹#›</a:t>
            </a:fld>
            <a:endParaRPr lang="en-US" altLang="en-US"/>
          </a:p>
        </p:txBody>
      </p:sp>
    </p:spTree>
    <p:extLst>
      <p:ext uri="{BB962C8B-B14F-4D97-AF65-F5344CB8AC3E}">
        <p14:creationId xmlns:p14="http://schemas.microsoft.com/office/powerpoint/2010/main" val="1663941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1BA9A81-9921-4FB7-8BBC-2386BD18249A}" type="slidenum">
              <a:rPr lang="en-US" altLang="en-US"/>
              <a:pPr>
                <a:defRPr/>
              </a:pPr>
              <a:t>‹#›</a:t>
            </a:fld>
            <a:endParaRPr lang="en-US" altLang="en-US"/>
          </a:p>
        </p:txBody>
      </p:sp>
    </p:spTree>
    <p:extLst>
      <p:ext uri="{BB962C8B-B14F-4D97-AF65-F5344CB8AC3E}">
        <p14:creationId xmlns:p14="http://schemas.microsoft.com/office/powerpoint/2010/main" val="36579025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B6FB227-E00C-43F9-B7DD-1EFE9346E739}" type="slidenum">
              <a:rPr lang="en-US" altLang="en-US"/>
              <a:pPr>
                <a:defRPr/>
              </a:pPr>
              <a:t>‹#›</a:t>
            </a:fld>
            <a:endParaRPr lang="en-US" altLang="en-US"/>
          </a:p>
        </p:txBody>
      </p:sp>
    </p:spTree>
    <p:extLst>
      <p:ext uri="{BB962C8B-B14F-4D97-AF65-F5344CB8AC3E}">
        <p14:creationId xmlns:p14="http://schemas.microsoft.com/office/powerpoint/2010/main" val="258538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32E7F8-F2A8-48BD-BBC1-FF1502925DD1}" type="datetimeFigureOut">
              <a:rPr lang="en-US" smtClean="0">
                <a:solidFill>
                  <a:prstClr val="black">
                    <a:tint val="75000"/>
                  </a:prstClr>
                </a:solidFill>
              </a:rPr>
              <a:pPr/>
              <a:t>1/31/2024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3340A31-26C9-4DC4-82CA-F5EB3E6405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5424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17CB2EE-1F57-4261-AB38-F0C78FF90901}" type="slidenum">
              <a:rPr lang="en-US" altLang="en-US"/>
              <a:pPr>
                <a:defRPr/>
              </a:pPr>
              <a:t>‹#›</a:t>
            </a:fld>
            <a:endParaRPr lang="en-US" altLang="en-US"/>
          </a:p>
        </p:txBody>
      </p:sp>
    </p:spTree>
    <p:extLst>
      <p:ext uri="{BB962C8B-B14F-4D97-AF65-F5344CB8AC3E}">
        <p14:creationId xmlns:p14="http://schemas.microsoft.com/office/powerpoint/2010/main" val="1225555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975BD9-E3F3-4913-A597-69D82417A1D3}" type="slidenum">
              <a:rPr lang="en-US" altLang="en-US"/>
              <a:pPr>
                <a:defRPr/>
              </a:pPr>
              <a:t>‹#›</a:t>
            </a:fld>
            <a:endParaRPr lang="en-US" altLang="en-US"/>
          </a:p>
        </p:txBody>
      </p:sp>
    </p:spTree>
    <p:extLst>
      <p:ext uri="{BB962C8B-B14F-4D97-AF65-F5344CB8AC3E}">
        <p14:creationId xmlns:p14="http://schemas.microsoft.com/office/powerpoint/2010/main" val="512053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A684788-03E5-4FFA-8B73-579F22604B64}" type="slidenum">
              <a:rPr lang="en-US" altLang="en-US"/>
              <a:pPr>
                <a:defRPr/>
              </a:pPr>
              <a:t>‹#›</a:t>
            </a:fld>
            <a:endParaRPr lang="en-US" altLang="en-US"/>
          </a:p>
        </p:txBody>
      </p:sp>
    </p:spTree>
    <p:extLst>
      <p:ext uri="{BB962C8B-B14F-4D97-AF65-F5344CB8AC3E}">
        <p14:creationId xmlns:p14="http://schemas.microsoft.com/office/powerpoint/2010/main" val="368264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A4DF2DB-7011-4024-8572-57D8E6938F94}" type="slidenum">
              <a:rPr lang="en-US" altLang="en-US"/>
              <a:pPr>
                <a:defRPr/>
              </a:pPr>
              <a:t>‹#›</a:t>
            </a:fld>
            <a:endParaRPr lang="en-US" altLang="en-US"/>
          </a:p>
        </p:txBody>
      </p:sp>
    </p:spTree>
    <p:extLst>
      <p:ext uri="{BB962C8B-B14F-4D97-AF65-F5344CB8AC3E}">
        <p14:creationId xmlns:p14="http://schemas.microsoft.com/office/powerpoint/2010/main" val="3562478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6C11AA0-74E8-4591-8F0B-224A761811AD}" type="slidenum">
              <a:rPr lang="en-US" altLang="en-US"/>
              <a:pPr>
                <a:defRPr/>
              </a:pPr>
              <a:t>‹#›</a:t>
            </a:fld>
            <a:endParaRPr lang="en-US" altLang="en-US"/>
          </a:p>
        </p:txBody>
      </p:sp>
    </p:spTree>
    <p:extLst>
      <p:ext uri="{BB962C8B-B14F-4D97-AF65-F5344CB8AC3E}">
        <p14:creationId xmlns:p14="http://schemas.microsoft.com/office/powerpoint/2010/main" val="1977033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32E7F8-F2A8-48BD-BBC1-FF1502925DD1}" type="datetimeFigureOut">
              <a:rPr lang="en-US" smtClean="0">
                <a:solidFill>
                  <a:prstClr val="black">
                    <a:tint val="75000"/>
                  </a:prstClr>
                </a:solidFill>
              </a:rPr>
              <a:pPr/>
              <a:t>1/31/2024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3340A31-26C9-4DC4-82CA-F5EB3E6405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1647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32E7F8-F2A8-48BD-BBC1-FF1502925DD1}" type="datetimeFigureOut">
              <a:rPr lang="en-US" smtClean="0">
                <a:solidFill>
                  <a:prstClr val="black">
                    <a:tint val="75000"/>
                  </a:prstClr>
                </a:solidFill>
              </a:rPr>
              <a:pPr/>
              <a:t>1/31/2024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3340A31-26C9-4DC4-82CA-F5EB3E6405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2050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32E7F8-F2A8-48BD-BBC1-FF1502925DD1}" type="datetimeFigureOut">
              <a:rPr lang="en-US" smtClean="0">
                <a:solidFill>
                  <a:prstClr val="black">
                    <a:tint val="75000"/>
                  </a:prstClr>
                </a:solidFill>
              </a:rPr>
              <a:pPr/>
              <a:t>1/31/2024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3340A31-26C9-4DC4-82CA-F5EB3E6405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6343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2E7F8-F2A8-48BD-BBC1-FF1502925DD1}" type="datetimeFigureOut">
              <a:rPr lang="en-US" smtClean="0">
                <a:solidFill>
                  <a:prstClr val="black">
                    <a:tint val="75000"/>
                  </a:prstClr>
                </a:solidFill>
              </a:rPr>
              <a:pPr/>
              <a:t>1/31/2024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3340A31-26C9-4DC4-82CA-F5EB3E6405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5619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32E7F8-F2A8-48BD-BBC1-FF1502925DD1}" type="datetimeFigureOut">
              <a:rPr lang="en-US" smtClean="0">
                <a:solidFill>
                  <a:prstClr val="black">
                    <a:tint val="75000"/>
                  </a:prstClr>
                </a:solidFill>
              </a:rPr>
              <a:pPr/>
              <a:t>1/31/2024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3340A31-26C9-4DC4-82CA-F5EB3E6405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9151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32E7F8-F2A8-48BD-BBC1-FF1502925DD1}" type="datetimeFigureOut">
              <a:rPr lang="en-US" smtClean="0">
                <a:solidFill>
                  <a:prstClr val="black">
                    <a:tint val="75000"/>
                  </a:prstClr>
                </a:solidFill>
              </a:rPr>
              <a:pPr/>
              <a:t>1/31/2024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3340A31-26C9-4DC4-82CA-F5EB3E6405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539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2E7F8-F2A8-48BD-BBC1-FF1502925DD1}" type="datetimeFigureOut">
              <a:rPr lang="en-US" smtClean="0">
                <a:solidFill>
                  <a:prstClr val="black">
                    <a:tint val="75000"/>
                  </a:prstClr>
                </a:solidFill>
              </a:rPr>
              <a:pPr/>
              <a:t>1/31/2024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40A31-26C9-4DC4-82CA-F5EB3E6405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9405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997" y="769802"/>
            <a:ext cx="1066740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4997" y="2184850"/>
            <a:ext cx="10667403" cy="30666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3" y="5940102"/>
            <a:ext cx="12191997" cy="917899"/>
          </a:xfrm>
          <a:prstGeom prst="rect">
            <a:avLst/>
          </a:prstGeom>
          <a:solidFill>
            <a:srgbClr val="4106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2421" y="6115125"/>
            <a:ext cx="3693339" cy="567851"/>
          </a:xfrm>
          <a:prstGeom prst="rect">
            <a:avLst/>
          </a:prstGeom>
        </p:spPr>
      </p:pic>
      <p:sp>
        <p:nvSpPr>
          <p:cNvPr id="9" name="TextBox 8"/>
          <p:cNvSpPr txBox="1"/>
          <p:nvPr userDrawn="1"/>
        </p:nvSpPr>
        <p:spPr>
          <a:xfrm>
            <a:off x="6937248" y="6216620"/>
            <a:ext cx="4889432" cy="369332"/>
          </a:xfrm>
          <a:prstGeom prst="rect">
            <a:avLst/>
          </a:prstGeom>
          <a:noFill/>
        </p:spPr>
        <p:txBody>
          <a:bodyPr wrap="square" rtlCol="0">
            <a:spAutoFit/>
          </a:bodyPr>
          <a:lstStyle/>
          <a:p>
            <a:pPr algn="r"/>
            <a:r>
              <a:rPr lang="en-US" sz="1800" dirty="0">
                <a:solidFill>
                  <a:prstClr val="white"/>
                </a:solidFill>
              </a:rPr>
              <a:t>Forest Industry &amp; Wood Products</a:t>
            </a:r>
          </a:p>
        </p:txBody>
      </p:sp>
    </p:spTree>
    <p:extLst>
      <p:ext uri="{BB962C8B-B14F-4D97-AF65-F5344CB8AC3E}">
        <p14:creationId xmlns:p14="http://schemas.microsoft.com/office/powerpoint/2010/main" val="739713521"/>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D2E2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4565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4565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4565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4B2A079-1087-4AB8-9CC9-5D6B0E628FA5}" type="datetimeFigureOut">
              <a:rPr lang="en-US">
                <a:solidFill>
                  <a:prstClr val="black">
                    <a:tint val="75000"/>
                  </a:prstClr>
                </a:solidFill>
              </a:rPr>
              <a:pPr>
                <a:defRPr/>
              </a:pPr>
              <a:t>1/31/2024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49239E0-438B-4E6F-BDD0-289E51E4640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3525469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3908" name="Rectangle 4"/>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mj-lt"/>
              </a:defRPr>
            </a:lvl1pPr>
          </a:lstStyle>
          <a:p>
            <a:pPr>
              <a:defRPr/>
            </a:pPr>
            <a:endParaRPr lang="en-US" altLang="en-US"/>
          </a:p>
        </p:txBody>
      </p:sp>
      <p:sp>
        <p:nvSpPr>
          <p:cNvPr id="12390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latin typeface="+mj-lt"/>
              </a:defRPr>
            </a:lvl1pPr>
          </a:lstStyle>
          <a:p>
            <a:pPr>
              <a:defRPr/>
            </a:pPr>
            <a:endParaRPr lang="en-US" altLang="en-US"/>
          </a:p>
        </p:txBody>
      </p:sp>
      <p:sp>
        <p:nvSpPr>
          <p:cNvPr id="123910" name="Rectangle 6"/>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mj-lt"/>
              </a:defRPr>
            </a:lvl1pPr>
          </a:lstStyle>
          <a:p>
            <a:pPr>
              <a:defRPr/>
            </a:pPr>
            <a:fld id="{1BF446C0-DB78-4851-8430-9E69FD5C80C1}" type="slidenum">
              <a:rPr lang="en-US" altLang="en-US"/>
              <a:pPr>
                <a:defRPr/>
              </a:pPr>
              <a:t>‹#›</a:t>
            </a:fld>
            <a:endParaRPr lang="en-US" altLang="en-US"/>
          </a:p>
        </p:txBody>
      </p:sp>
      <p:sp>
        <p:nvSpPr>
          <p:cNvPr id="1031" name="Freeform 7"/>
          <p:cNvSpPr>
            <a:spLocks noChangeArrowheads="1"/>
          </p:cNvSpPr>
          <p:nvPr/>
        </p:nvSpPr>
        <p:spPr bwMode="auto">
          <a:xfrm>
            <a:off x="508000" y="228600"/>
            <a:ext cx="109728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p>
        </p:txBody>
      </p:sp>
      <p:sp>
        <p:nvSpPr>
          <p:cNvPr id="1032" name="Line 8"/>
          <p:cNvSpPr>
            <a:spLocks noChangeShapeType="1"/>
          </p:cNvSpPr>
          <p:nvPr/>
        </p:nvSpPr>
        <p:spPr bwMode="auto">
          <a:xfrm>
            <a:off x="609600" y="6172200"/>
            <a:ext cx="10972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Tree>
    <p:extLst>
      <p:ext uri="{BB962C8B-B14F-4D97-AF65-F5344CB8AC3E}">
        <p14:creationId xmlns:p14="http://schemas.microsoft.com/office/powerpoint/2010/main" val="120580646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7686" y="27683"/>
            <a:ext cx="12192000" cy="1480618"/>
          </a:xfrm>
        </p:spPr>
        <p:txBody>
          <a:bodyPr>
            <a:normAutofit fontScale="90000"/>
          </a:bodyPr>
          <a:lstStyle/>
          <a:p>
            <a:r>
              <a:rPr lang="en-US" sz="4000" b="1" dirty="0">
                <a:latin typeface="Georgia" panose="02040502050405020303" pitchFamily="18" charset="0"/>
              </a:rPr>
              <a:t> </a:t>
            </a:r>
            <a:br>
              <a:rPr lang="en-US" sz="4000" b="1" dirty="0">
                <a:latin typeface="Georgia" panose="02040502050405020303" pitchFamily="18" charset="0"/>
              </a:rPr>
            </a:br>
            <a:r>
              <a:rPr lang="en-US" sz="4000" b="1" dirty="0">
                <a:latin typeface="Georgia" panose="02040502050405020303" pitchFamily="18" charset="0"/>
              </a:rPr>
              <a:t>BBER’s Timber Harvest &amp; Industry </a:t>
            </a:r>
            <a:br>
              <a:rPr lang="en-US" sz="4000" b="1" dirty="0">
                <a:latin typeface="Georgia" panose="02040502050405020303" pitchFamily="18" charset="0"/>
              </a:rPr>
            </a:br>
            <a:r>
              <a:rPr lang="en-US" sz="4000" b="1" dirty="0">
                <a:latin typeface="Georgia" panose="02040502050405020303" pitchFamily="18" charset="0"/>
              </a:rPr>
              <a:t>Information &amp; Analysis</a:t>
            </a:r>
          </a:p>
        </p:txBody>
      </p:sp>
      <p:sp>
        <p:nvSpPr>
          <p:cNvPr id="3" name="Subtitle 2"/>
          <p:cNvSpPr txBox="1">
            <a:spLocks/>
          </p:cNvSpPr>
          <p:nvPr/>
        </p:nvSpPr>
        <p:spPr>
          <a:xfrm>
            <a:off x="1524001" y="1815126"/>
            <a:ext cx="9144000" cy="16557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Todd Morgan, CF ; Steve Hayes, CF ; Michael Niccolucci</a:t>
            </a:r>
            <a:endParaRPr kumimoji="0" lang="en-US" sz="2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Forest Industry Research Program, Bureau of Business and Economic Research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(BBER)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University of Montana</a:t>
            </a:r>
          </a:p>
        </p:txBody>
      </p:sp>
      <p:grpSp>
        <p:nvGrpSpPr>
          <p:cNvPr id="4" name="Group 3"/>
          <p:cNvGrpSpPr/>
          <p:nvPr/>
        </p:nvGrpSpPr>
        <p:grpSpPr>
          <a:xfrm>
            <a:off x="4864444" y="3784760"/>
            <a:ext cx="2463113" cy="192049"/>
            <a:chOff x="4860325" y="4347000"/>
            <a:chExt cx="2463113" cy="192049"/>
          </a:xfrm>
        </p:grpSpPr>
        <p:sp>
          <p:nvSpPr>
            <p:cNvPr id="5" name="Oval 4"/>
            <p:cNvSpPr/>
            <p:nvPr/>
          </p:nvSpPr>
          <p:spPr>
            <a:xfrm>
              <a:off x="5313406" y="4347001"/>
              <a:ext cx="197708" cy="189471"/>
            </a:xfrm>
            <a:prstGeom prst="ellipse">
              <a:avLst/>
            </a:prstGeom>
            <a:solidFill>
              <a:schemeClr val="tx2">
                <a:lumMod val="75000"/>
                <a:lumOff val="2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p:cNvSpPr/>
            <p:nvPr/>
          </p:nvSpPr>
          <p:spPr>
            <a:xfrm>
              <a:off x="5766487" y="4347001"/>
              <a:ext cx="197708" cy="189471"/>
            </a:xfrm>
            <a:prstGeom prst="ellipse">
              <a:avLst/>
            </a:prstGeom>
            <a:solidFill>
              <a:schemeClr val="tx2">
                <a:lumMod val="75000"/>
                <a:lumOff val="2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p:cNvSpPr/>
            <p:nvPr/>
          </p:nvSpPr>
          <p:spPr>
            <a:xfrm>
              <a:off x="6219568" y="4347002"/>
              <a:ext cx="197708" cy="189471"/>
            </a:xfrm>
            <a:prstGeom prst="ellipse">
              <a:avLst/>
            </a:prstGeom>
            <a:solidFill>
              <a:schemeClr val="tx2">
                <a:lumMod val="75000"/>
                <a:lumOff val="2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p:cNvSpPr/>
            <p:nvPr/>
          </p:nvSpPr>
          <p:spPr>
            <a:xfrm>
              <a:off x="6672649" y="4347003"/>
              <a:ext cx="197708" cy="189471"/>
            </a:xfrm>
            <a:prstGeom prst="ellipse">
              <a:avLst/>
            </a:prstGeom>
            <a:solidFill>
              <a:schemeClr val="tx2">
                <a:lumMod val="75000"/>
                <a:lumOff val="2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p:cNvSpPr/>
            <p:nvPr/>
          </p:nvSpPr>
          <p:spPr>
            <a:xfrm>
              <a:off x="7125730" y="4349578"/>
              <a:ext cx="197708" cy="189471"/>
            </a:xfrm>
            <a:prstGeom prst="ellipse">
              <a:avLst/>
            </a:prstGeom>
            <a:solidFill>
              <a:schemeClr val="tx2">
                <a:lumMod val="75000"/>
                <a:lumOff val="2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p:cNvSpPr/>
            <p:nvPr/>
          </p:nvSpPr>
          <p:spPr>
            <a:xfrm>
              <a:off x="4860325" y="4347000"/>
              <a:ext cx="197708" cy="189471"/>
            </a:xfrm>
            <a:prstGeom prst="ellipse">
              <a:avLst/>
            </a:prstGeom>
            <a:solidFill>
              <a:schemeClr val="tx2">
                <a:lumMod val="75000"/>
                <a:lumOff val="2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Subtitle 2"/>
          <p:cNvSpPr>
            <a:spLocks noGrp="1"/>
          </p:cNvSpPr>
          <p:nvPr>
            <p:ph type="subTitle" idx="1"/>
          </p:nvPr>
        </p:nvSpPr>
        <p:spPr>
          <a:xfrm>
            <a:off x="3415157" y="4121234"/>
            <a:ext cx="5106313" cy="1699146"/>
          </a:xfrm>
        </p:spPr>
        <p:txBody>
          <a:bodyPr>
            <a:noAutofit/>
          </a:bodyPr>
          <a:lstStyle/>
          <a:p>
            <a:endParaRPr lang="en-US" sz="2000" dirty="0">
              <a:latin typeface="Georgia" panose="02040502050405020303" pitchFamily="18" charset="0"/>
            </a:endParaRPr>
          </a:p>
          <a:p>
            <a:r>
              <a:rPr lang="en-US" sz="2000" dirty="0">
                <a:latin typeface="Georgia" panose="02040502050405020303" pitchFamily="18" charset="0"/>
              </a:rPr>
              <a:t>Forest Land Taxation Advisory Committee </a:t>
            </a:r>
          </a:p>
          <a:p>
            <a:r>
              <a:rPr lang="en-US" sz="2000" dirty="0">
                <a:latin typeface="Georgia" panose="02040502050405020303" pitchFamily="18" charset="0"/>
              </a:rPr>
              <a:t>September 9, 2021</a:t>
            </a:r>
          </a:p>
        </p:txBody>
      </p:sp>
    </p:spTree>
    <p:extLst>
      <p:ext uri="{BB962C8B-B14F-4D97-AF65-F5344CB8AC3E}">
        <p14:creationId xmlns:p14="http://schemas.microsoft.com/office/powerpoint/2010/main" val="1522150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651" y="1079863"/>
            <a:ext cx="8229600" cy="1143000"/>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Logging Cost Studies</a:t>
            </a:r>
          </a:p>
        </p:txBody>
      </p:sp>
      <p:sp>
        <p:nvSpPr>
          <p:cNvPr id="3" name="Content Placeholder 2"/>
          <p:cNvSpPr>
            <a:spLocks noGrp="1"/>
          </p:cNvSpPr>
          <p:nvPr>
            <p:ph idx="1"/>
          </p:nvPr>
        </p:nvSpPr>
        <p:spPr>
          <a:xfrm>
            <a:off x="1981200" y="2514601"/>
            <a:ext cx="8229600" cy="4525963"/>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Machine Costing</a:t>
            </a:r>
          </a:p>
          <a:p>
            <a:r>
              <a:rPr lang="en-US" b="1" dirty="0">
                <a:latin typeface="Tahoma" panose="020B0604030504040204" pitchFamily="34" charset="0"/>
                <a:ea typeface="Tahoma" panose="020B0604030504040204" pitchFamily="34" charset="0"/>
                <a:cs typeface="Tahoma" panose="020B0604030504040204" pitchFamily="34" charset="0"/>
              </a:rPr>
              <a:t>Time and Motion Studies </a:t>
            </a:r>
          </a:p>
          <a:p>
            <a:r>
              <a:rPr lang="en-US" b="1" dirty="0">
                <a:latin typeface="Tahoma" panose="020B0604030504040204" pitchFamily="34" charset="0"/>
                <a:ea typeface="Tahoma" panose="020B0604030504040204" pitchFamily="34" charset="0"/>
                <a:cs typeface="Tahoma" panose="020B0604030504040204" pitchFamily="34" charset="0"/>
              </a:rPr>
              <a:t>Expert Opinion </a:t>
            </a:r>
          </a:p>
        </p:txBody>
      </p:sp>
      <p:pic>
        <p:nvPicPr>
          <p:cNvPr id="5" name="Picture 4"/>
          <p:cNvPicPr>
            <a:picLocks noChangeAspect="1"/>
          </p:cNvPicPr>
          <p:nvPr/>
        </p:nvPicPr>
        <p:blipFill>
          <a:blip r:embed="rId3"/>
          <a:stretch>
            <a:fillRect/>
          </a:stretch>
        </p:blipFill>
        <p:spPr>
          <a:xfrm>
            <a:off x="9812708" y="6258297"/>
            <a:ext cx="2379292" cy="599704"/>
          </a:xfrm>
          <a:prstGeom prst="rect">
            <a:avLst/>
          </a:prstGeom>
        </p:spPr>
      </p:pic>
    </p:spTree>
    <p:extLst>
      <p:ext uri="{BB962C8B-B14F-4D97-AF65-F5344CB8AC3E}">
        <p14:creationId xmlns:p14="http://schemas.microsoft.com/office/powerpoint/2010/main" val="1820801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12" y="0"/>
            <a:ext cx="6133011" cy="927463"/>
          </a:xfrm>
        </p:spPr>
        <p:txBody>
          <a:bodyPr/>
          <a:lstStyle/>
          <a:p>
            <a:pPr algn="l"/>
            <a:r>
              <a:rPr lang="en-US" sz="3000" b="1" dirty="0">
                <a:latin typeface="Tahoma" panose="020B0604030504040204" pitchFamily="34" charset="0"/>
                <a:ea typeface="Tahoma" panose="020B0604030504040204" pitchFamily="34" charset="0"/>
                <a:cs typeface="Tahoma" panose="020B0604030504040204" pitchFamily="34" charset="0"/>
              </a:rPr>
              <a:t>BBER Logging Cost Approach</a:t>
            </a:r>
          </a:p>
        </p:txBody>
      </p:sp>
      <p:sp>
        <p:nvSpPr>
          <p:cNvPr id="3" name="Content Placeholder 2"/>
          <p:cNvSpPr>
            <a:spLocks noGrp="1"/>
          </p:cNvSpPr>
          <p:nvPr>
            <p:ph idx="1"/>
          </p:nvPr>
        </p:nvSpPr>
        <p:spPr>
          <a:xfrm>
            <a:off x="189412" y="2010285"/>
            <a:ext cx="10978243" cy="4983163"/>
          </a:xfrm>
        </p:spPr>
        <p:txBody>
          <a:bodyPr/>
          <a:lstStyle/>
          <a:p>
            <a:pPr marL="0" indent="0">
              <a:buNone/>
            </a:pPr>
            <a:r>
              <a:rPr lang="en-US" sz="2800" b="1" dirty="0">
                <a:latin typeface="Tahoma" panose="020B0604030504040204" pitchFamily="34" charset="0"/>
                <a:ea typeface="Tahoma" panose="020B0604030504040204" pitchFamily="34" charset="0"/>
                <a:cs typeface="Tahoma" panose="020B0604030504040204" pitchFamily="34" charset="0"/>
              </a:rPr>
              <a:t>Methods – Statistical Analysis of Expert Opinion Responses</a:t>
            </a:r>
          </a:p>
          <a:p>
            <a:pPr marL="0" indent="0">
              <a:buNone/>
            </a:pPr>
            <a:endParaRPr lang="en-US" sz="1400" b="1" dirty="0">
              <a:latin typeface="Tahoma" panose="020B0604030504040204" pitchFamily="34" charset="0"/>
              <a:ea typeface="Tahoma" panose="020B0604030504040204" pitchFamily="34" charset="0"/>
              <a:cs typeface="Tahoma" panose="020B0604030504040204" pitchFamily="34" charset="0"/>
            </a:endParaRPr>
          </a:p>
          <a:p>
            <a:pPr lvl="1"/>
            <a:r>
              <a:rPr lang="en-US" sz="2400" b="1" dirty="0">
                <a:latin typeface="Tahoma" panose="020B0604030504040204" pitchFamily="34" charset="0"/>
                <a:ea typeface="Tahoma" panose="020B0604030504040204" pitchFamily="34" charset="0"/>
                <a:cs typeface="Tahoma" panose="020B0604030504040204" pitchFamily="34" charset="0"/>
              </a:rPr>
              <a:t>Regression analysis used to develop logging and haul cost models based on costs collected from experts</a:t>
            </a:r>
          </a:p>
          <a:p>
            <a:pPr lvl="1"/>
            <a:r>
              <a:rPr lang="en-US" sz="2400" b="1" dirty="0">
                <a:latin typeface="Tahoma" panose="020B0604030504040204" pitchFamily="34" charset="0"/>
                <a:ea typeface="Tahoma" panose="020B0604030504040204" pitchFamily="34" charset="0"/>
                <a:cs typeface="Tahoma" panose="020B0604030504040204" pitchFamily="34" charset="0"/>
              </a:rPr>
              <a:t>Repeated measure design </a:t>
            </a:r>
          </a:p>
          <a:p>
            <a:pPr lvl="2"/>
            <a:r>
              <a:rPr lang="en-US" b="1" dirty="0">
                <a:latin typeface="Tahoma" panose="020B0604030504040204" pitchFamily="34" charset="0"/>
                <a:ea typeface="Tahoma" panose="020B0604030504040204" pitchFamily="34" charset="0"/>
                <a:cs typeface="Tahoma" panose="020B0604030504040204" pitchFamily="34" charset="0"/>
              </a:rPr>
              <a:t>Each respondent considered an observation and each scenario served as the repeated measure </a:t>
            </a:r>
          </a:p>
          <a:p>
            <a:pPr lvl="1"/>
            <a:r>
              <a:rPr lang="en-US" sz="2400" b="1" dirty="0">
                <a:latin typeface="Tahoma" panose="020B0604030504040204" pitchFamily="34" charset="0"/>
                <a:ea typeface="Tahoma" panose="020B0604030504040204" pitchFamily="34" charset="0"/>
                <a:cs typeface="Tahoma" panose="020B0604030504040204" pitchFamily="34" charset="0"/>
              </a:rPr>
              <a:t>Very simple models. Tradeoff between survey complexity and development of a parsimonious model (model that accomplishes a desired level of prediction with as few predictor variables as possible).</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stretch>
            <a:fillRect/>
          </a:stretch>
        </p:blipFill>
        <p:spPr>
          <a:xfrm>
            <a:off x="9372600" y="6129339"/>
            <a:ext cx="2789846" cy="728662"/>
          </a:xfrm>
          <a:prstGeom prst="rect">
            <a:avLst/>
          </a:prstGeom>
        </p:spPr>
      </p:pic>
      <p:sp>
        <p:nvSpPr>
          <p:cNvPr id="4" name="Rectangle 3"/>
          <p:cNvSpPr/>
          <p:nvPr/>
        </p:nvSpPr>
        <p:spPr>
          <a:xfrm>
            <a:off x="189412" y="1131100"/>
            <a:ext cx="11841479" cy="707886"/>
          </a:xfrm>
          <a:prstGeom prst="rect">
            <a:avLst/>
          </a:prstGeom>
        </p:spPr>
        <p:txBody>
          <a:bodyPr wrap="square">
            <a:spAutoFit/>
          </a:bodyPr>
          <a:lstStyle/>
          <a:p>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(Harvest Cost Collection Approaches and Associated Equations for Restoration Treatments on National Forests; Keegan et. al, 2002. Forest Products Journal, vol. 52, no. 7/8)</a:t>
            </a:r>
            <a:endParaRPr lang="en-US" dirty="0"/>
          </a:p>
        </p:txBody>
      </p:sp>
    </p:spTree>
    <p:extLst>
      <p:ext uri="{BB962C8B-B14F-4D97-AF65-F5344CB8AC3E}">
        <p14:creationId xmlns:p14="http://schemas.microsoft.com/office/powerpoint/2010/main" val="2534320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4246" y="0"/>
            <a:ext cx="7315200" cy="6764481"/>
          </a:xfrm>
          <a:prstGeom prst="rect">
            <a:avLst/>
          </a:prstGeom>
        </p:spPr>
      </p:pic>
      <p:pic>
        <p:nvPicPr>
          <p:cNvPr id="3" name="Picture 2"/>
          <p:cNvPicPr>
            <a:picLocks noChangeAspect="1"/>
          </p:cNvPicPr>
          <p:nvPr/>
        </p:nvPicPr>
        <p:blipFill>
          <a:blip r:embed="rId4"/>
          <a:stretch>
            <a:fillRect/>
          </a:stretch>
        </p:blipFill>
        <p:spPr>
          <a:xfrm>
            <a:off x="9812708" y="6187045"/>
            <a:ext cx="2379292" cy="670956"/>
          </a:xfrm>
          <a:prstGeom prst="rect">
            <a:avLst/>
          </a:prstGeom>
        </p:spPr>
      </p:pic>
    </p:spTree>
    <p:extLst>
      <p:ext uri="{BB962C8B-B14F-4D97-AF65-F5344CB8AC3E}">
        <p14:creationId xmlns:p14="http://schemas.microsoft.com/office/powerpoint/2010/main" val="1450850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0"/>
            <a:ext cx="9220200" cy="914400"/>
          </a:xfrm>
        </p:spPr>
        <p:txBody>
          <a:bodyPr/>
          <a:lstStyle/>
          <a:p>
            <a:r>
              <a:rPr lang="en-US" sz="3600" b="1" dirty="0">
                <a:latin typeface="Tahoma" pitchFamily="34" charset="0"/>
                <a:ea typeface="Tahoma" pitchFamily="34" charset="0"/>
                <a:cs typeface="Tahoma" pitchFamily="34" charset="0"/>
              </a:rPr>
              <a:t>Conventional Truck: cost/delivered ton</a:t>
            </a:r>
          </a:p>
        </p:txBody>
      </p:sp>
      <p:pic>
        <p:nvPicPr>
          <p:cNvPr id="5" name="Picture 4"/>
          <p:cNvPicPr>
            <a:picLocks noChangeAspect="1"/>
          </p:cNvPicPr>
          <p:nvPr/>
        </p:nvPicPr>
        <p:blipFill>
          <a:blip r:embed="rId3"/>
          <a:stretch>
            <a:fillRect/>
          </a:stretch>
        </p:blipFill>
        <p:spPr>
          <a:xfrm>
            <a:off x="9812708" y="6187045"/>
            <a:ext cx="2379292" cy="670956"/>
          </a:xfrm>
          <a:prstGeom prst="rect">
            <a:avLst/>
          </a:prstGeom>
        </p:spPr>
      </p:pic>
      <p:pic>
        <p:nvPicPr>
          <p:cNvPr id="3" name="Picture 2"/>
          <p:cNvPicPr>
            <a:picLocks noChangeAspect="1"/>
          </p:cNvPicPr>
          <p:nvPr/>
        </p:nvPicPr>
        <p:blipFill>
          <a:blip r:embed="rId4"/>
          <a:stretch>
            <a:fillRect/>
          </a:stretch>
        </p:blipFill>
        <p:spPr>
          <a:xfrm>
            <a:off x="1689738" y="3106927"/>
            <a:ext cx="8736325" cy="2591025"/>
          </a:xfrm>
          <a:prstGeom prst="rect">
            <a:avLst/>
          </a:prstGeom>
        </p:spPr>
      </p:pic>
    </p:spTree>
    <p:extLst>
      <p:ext uri="{BB962C8B-B14F-4D97-AF65-F5344CB8AC3E}">
        <p14:creationId xmlns:p14="http://schemas.microsoft.com/office/powerpoint/2010/main" val="1133955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510151" cy="1078752"/>
          </a:xfrm>
          <a:solidFill>
            <a:schemeClr val="bg1">
              <a:lumMod val="85000"/>
            </a:schemeClr>
          </a:solidFill>
        </p:spPr>
        <p:txBody>
          <a:bodyPr>
            <a:noAutofit/>
          </a:bodyPr>
          <a:lstStyle/>
          <a:p>
            <a:r>
              <a:rPr lang="en-US" sz="3200" b="1" dirty="0"/>
              <a:t>Residual Value (RV) Appraisal</a:t>
            </a:r>
          </a:p>
        </p:txBody>
      </p:sp>
      <p:graphicFrame>
        <p:nvGraphicFramePr>
          <p:cNvPr id="7" name="Table 6">
            <a:extLst>
              <a:ext uri="{FF2B5EF4-FFF2-40B4-BE49-F238E27FC236}">
                <a16:creationId xmlns:a16="http://schemas.microsoft.com/office/drawing/2014/main" id="{369C2087-3420-4911-9075-95077AF6E5FB}"/>
              </a:ext>
            </a:extLst>
          </p:cNvPr>
          <p:cNvGraphicFramePr>
            <a:graphicFrameLocks noGrp="1"/>
          </p:cNvGraphicFramePr>
          <p:nvPr>
            <p:extLst>
              <p:ext uri="{D42A27DB-BD31-4B8C-83A1-F6EECF244321}">
                <p14:modId xmlns:p14="http://schemas.microsoft.com/office/powerpoint/2010/main" val="720186214"/>
              </p:ext>
            </p:extLst>
          </p:nvPr>
        </p:nvGraphicFramePr>
        <p:xfrm>
          <a:off x="0" y="913163"/>
          <a:ext cx="7972746" cy="5937666"/>
        </p:xfrm>
        <a:graphic>
          <a:graphicData uri="http://schemas.openxmlformats.org/drawingml/2006/table">
            <a:tbl>
              <a:tblPr>
                <a:tableStyleId>{5C22544A-7EE6-4342-B048-85BDC9FD1C3A}</a:tableStyleId>
              </a:tblPr>
              <a:tblGrid>
                <a:gridCol w="6383086">
                  <a:extLst>
                    <a:ext uri="{9D8B030D-6E8A-4147-A177-3AD203B41FA5}">
                      <a16:colId xmlns:a16="http://schemas.microsoft.com/office/drawing/2014/main" val="1755487050"/>
                    </a:ext>
                  </a:extLst>
                </a:gridCol>
                <a:gridCol w="1589660">
                  <a:extLst>
                    <a:ext uri="{9D8B030D-6E8A-4147-A177-3AD203B41FA5}">
                      <a16:colId xmlns:a16="http://schemas.microsoft.com/office/drawing/2014/main" val="2605601609"/>
                    </a:ext>
                  </a:extLst>
                </a:gridCol>
              </a:tblGrid>
              <a:tr h="267636">
                <a:tc>
                  <a:txBody>
                    <a:bodyPr/>
                    <a:lstStyle/>
                    <a:p>
                      <a:pPr algn="l" fontAlgn="b"/>
                      <a:endParaRPr lang="en-US" sz="1200" b="0" i="0" u="none" strike="noStrike" dirty="0">
                        <a:solidFill>
                          <a:srgbClr val="000000"/>
                        </a:solidFill>
                        <a:effectLst/>
                        <a:latin typeface="Calibri" panose="020F0502020204030204" pitchFamily="34" charset="0"/>
                      </a:endParaRPr>
                    </a:p>
                  </a:txBody>
                  <a:tcPr marL="8426" marR="8426" marT="8426" marB="0" anchor="b"/>
                </a:tc>
                <a:tc>
                  <a:txBody>
                    <a:bodyPr/>
                    <a:lstStyle/>
                    <a:p>
                      <a:pPr algn="ctr" fontAlgn="b"/>
                      <a:r>
                        <a:rPr lang="en-US" sz="1800" b="1" u="sng" strike="noStrike" dirty="0">
                          <a:effectLst/>
                          <a:latin typeface="Tahoma" panose="020B0604030504040204" pitchFamily="34" charset="0"/>
                          <a:ea typeface="Tahoma" panose="020B0604030504040204" pitchFamily="34" charset="0"/>
                          <a:cs typeface="Tahoma" panose="020B0604030504040204" pitchFamily="34" charset="0"/>
                        </a:rPr>
                        <a:t>$ / MBF</a:t>
                      </a:r>
                      <a:endParaRPr lang="en-US" sz="1800" b="1" i="0" u="sng"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extLst>
                  <a:ext uri="{0D108BD9-81ED-4DB2-BD59-A6C34878D82A}">
                    <a16:rowId xmlns:a16="http://schemas.microsoft.com/office/drawing/2014/main" val="3409069236"/>
                  </a:ext>
                </a:extLst>
              </a:tr>
              <a:tr h="267636">
                <a:tc>
                  <a:txBody>
                    <a:bodyPr/>
                    <a:lstStyle/>
                    <a:p>
                      <a:pPr algn="l" fontAlgn="b"/>
                      <a:r>
                        <a:rPr lang="en-US" sz="1800" b="0" u="none" strike="noStrike" dirty="0">
                          <a:effectLst/>
                          <a:latin typeface="Tahoma" panose="020B0604030504040204" pitchFamily="34" charset="0"/>
                          <a:ea typeface="Tahoma" panose="020B0604030504040204" pitchFamily="34" charset="0"/>
                          <a:cs typeface="Tahoma" panose="020B0604030504040204" pitchFamily="34" charset="0"/>
                        </a:rPr>
                        <a:t>REVENUES</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tc>
                  <a:txBody>
                    <a:bodyPr/>
                    <a:lstStyle/>
                    <a:p>
                      <a:pPr algn="l" fontAlgn="b"/>
                      <a:endParaRPr lang="en-US"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extLst>
                  <a:ext uri="{0D108BD9-81ED-4DB2-BD59-A6C34878D82A}">
                    <a16:rowId xmlns:a16="http://schemas.microsoft.com/office/drawing/2014/main" val="1353964128"/>
                  </a:ext>
                </a:extLst>
              </a:tr>
              <a:tr h="267636">
                <a:tc>
                  <a:txBody>
                    <a:bodyPr/>
                    <a:lstStyle/>
                    <a:p>
                      <a:pPr algn="l" fontAlgn="b"/>
                      <a:r>
                        <a:rPr lang="en-US" sz="1800" b="1" u="none" strike="noStrike" dirty="0">
                          <a:effectLst/>
                          <a:latin typeface="Tahoma" panose="020B0604030504040204" pitchFamily="34" charset="0"/>
                          <a:ea typeface="Tahoma" panose="020B0604030504040204" pitchFamily="34" charset="0"/>
                          <a:cs typeface="Tahoma" panose="020B0604030504040204" pitchFamily="34" charset="0"/>
                        </a:rPr>
                        <a:t>Delivered Log Price</a:t>
                      </a:r>
                      <a:endParaRPr lang="en-US"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5835" marR="8426" marT="8426" marB="0" anchor="b"/>
                </a:tc>
                <a:tc>
                  <a:txBody>
                    <a:bodyPr/>
                    <a:lstStyle/>
                    <a:p>
                      <a:pPr algn="ctr" fontAlgn="b"/>
                      <a:r>
                        <a:rPr lang="en-US" sz="1800" b="1" u="none" strike="noStrike" dirty="0">
                          <a:effectLst/>
                          <a:latin typeface="Tahoma" panose="020B0604030504040204" pitchFamily="34" charset="0"/>
                          <a:ea typeface="Tahoma" panose="020B0604030504040204" pitchFamily="34" charset="0"/>
                          <a:cs typeface="Tahoma" panose="020B0604030504040204" pitchFamily="34" charset="0"/>
                        </a:rPr>
                        <a:t> $ 419.30 </a:t>
                      </a:r>
                      <a:endParaRPr lang="en-US"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extLst>
                  <a:ext uri="{0D108BD9-81ED-4DB2-BD59-A6C34878D82A}">
                    <a16:rowId xmlns:a16="http://schemas.microsoft.com/office/drawing/2014/main" val="1010841616"/>
                  </a:ext>
                </a:extLst>
              </a:tr>
              <a:tr h="267636">
                <a:tc>
                  <a:txBody>
                    <a:bodyPr/>
                    <a:lstStyle/>
                    <a:p>
                      <a:pPr algn="l" fontAlgn="b"/>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tc>
                  <a:txBody>
                    <a:bodyPr/>
                    <a:lstStyle/>
                    <a:p>
                      <a:pPr algn="l" fontAlgn="b"/>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extLst>
                  <a:ext uri="{0D108BD9-81ED-4DB2-BD59-A6C34878D82A}">
                    <a16:rowId xmlns:a16="http://schemas.microsoft.com/office/drawing/2014/main" val="532981025"/>
                  </a:ext>
                </a:extLst>
              </a:tr>
              <a:tr h="267636">
                <a:tc>
                  <a:txBody>
                    <a:bodyPr/>
                    <a:lstStyle/>
                    <a:p>
                      <a:pPr algn="l" fontAlgn="b"/>
                      <a:r>
                        <a:rPr lang="en-US" sz="1800" b="0" u="none" strike="noStrike" dirty="0">
                          <a:effectLst/>
                          <a:latin typeface="Tahoma" panose="020B0604030504040204" pitchFamily="34" charset="0"/>
                          <a:ea typeface="Tahoma" panose="020B0604030504040204" pitchFamily="34" charset="0"/>
                          <a:cs typeface="Tahoma" panose="020B0604030504040204" pitchFamily="34" charset="0"/>
                        </a:rPr>
                        <a:t>COSTS</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tc>
                  <a:txBody>
                    <a:bodyPr/>
                    <a:lstStyle/>
                    <a:p>
                      <a:pPr algn="l" fontAlgn="b"/>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extLst>
                  <a:ext uri="{0D108BD9-81ED-4DB2-BD59-A6C34878D82A}">
                    <a16:rowId xmlns:a16="http://schemas.microsoft.com/office/drawing/2014/main" val="2504239595"/>
                  </a:ext>
                </a:extLst>
              </a:tr>
              <a:tr h="267636">
                <a:tc>
                  <a:txBody>
                    <a:bodyPr/>
                    <a:lstStyle/>
                    <a:p>
                      <a:pPr algn="l" fontAlgn="b"/>
                      <a:r>
                        <a:rPr lang="en-US" sz="1800" b="0" i="0" u="none" strike="noStrike" dirty="0">
                          <a:solidFill>
                            <a:schemeClr val="dk1"/>
                          </a:solidFill>
                          <a:effectLst/>
                          <a:latin typeface="Tahoma" panose="020B0604030504040204" pitchFamily="34" charset="0"/>
                          <a:ea typeface="Tahoma" panose="020B0604030504040204" pitchFamily="34" charset="0"/>
                          <a:cs typeface="Tahoma" panose="020B0604030504040204" pitchFamily="34" charset="0"/>
                        </a:rPr>
                        <a:t>Stump</a:t>
                      </a:r>
                      <a:r>
                        <a:rPr lang="en-US" sz="1800" b="0" i="0" u="none" strike="noStrike" baseline="0" dirty="0">
                          <a:solidFill>
                            <a:schemeClr val="dk1"/>
                          </a:solidFill>
                          <a:effectLst/>
                          <a:latin typeface="Tahoma" panose="020B0604030504040204" pitchFamily="34" charset="0"/>
                          <a:ea typeface="Tahoma" panose="020B0604030504040204" pitchFamily="34" charset="0"/>
                          <a:cs typeface="Tahoma" panose="020B0604030504040204" pitchFamily="34" charset="0"/>
                        </a:rPr>
                        <a:t> to Mill Costs</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5835" marR="8426" marT="8426" marB="0" anchor="b"/>
                </a:tc>
                <a:tc>
                  <a:txBody>
                    <a:bodyPr/>
                    <a:lstStyle/>
                    <a:p>
                      <a:pPr algn="l" fontAlgn="b"/>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extLst>
                  <a:ext uri="{0D108BD9-81ED-4DB2-BD59-A6C34878D82A}">
                    <a16:rowId xmlns:a16="http://schemas.microsoft.com/office/drawing/2014/main" val="2184348435"/>
                  </a:ext>
                </a:extLst>
              </a:tr>
              <a:tr h="267636">
                <a:tc>
                  <a:txBody>
                    <a:bodyPr/>
                    <a:lstStyle/>
                    <a:p>
                      <a:pPr algn="l" fontAlgn="b"/>
                      <a:r>
                        <a:rPr lang="en-US" sz="1800" b="0" u="none" strike="noStrike" dirty="0">
                          <a:effectLst/>
                          <a:latin typeface="Tahoma" panose="020B0604030504040204" pitchFamily="34" charset="0"/>
                          <a:ea typeface="Tahoma" panose="020B0604030504040204" pitchFamily="34" charset="0"/>
                          <a:cs typeface="Tahoma" panose="020B0604030504040204" pitchFamily="34" charset="0"/>
                        </a:rPr>
                        <a:t>Stump-to-Loaded Truck Costs</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51671" marR="8426" marT="8426" marB="0" anchor="b"/>
                </a:tc>
                <a:tc>
                  <a:txBody>
                    <a:bodyPr/>
                    <a:lstStyle/>
                    <a:p>
                      <a:pPr algn="ctr" fontAlgn="b"/>
                      <a:r>
                        <a:rPr lang="en-US" sz="1800" b="0" u="none" strike="noStrike" dirty="0">
                          <a:effectLst/>
                          <a:latin typeface="Tahoma" panose="020B0604030504040204" pitchFamily="34" charset="0"/>
                          <a:ea typeface="Tahoma" panose="020B0604030504040204" pitchFamily="34" charset="0"/>
                          <a:cs typeface="Tahoma" panose="020B0604030504040204" pitchFamily="34" charset="0"/>
                        </a:rPr>
                        <a:t> $ 250.60 </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extLst>
                  <a:ext uri="{0D108BD9-81ED-4DB2-BD59-A6C34878D82A}">
                    <a16:rowId xmlns:a16="http://schemas.microsoft.com/office/drawing/2014/main" val="2582650247"/>
                  </a:ext>
                </a:extLst>
              </a:tr>
              <a:tr h="267636">
                <a:tc>
                  <a:txBody>
                    <a:bodyPr/>
                    <a:lstStyle/>
                    <a:p>
                      <a:pPr algn="l" fontAlgn="b"/>
                      <a:r>
                        <a:rPr lang="en-US" sz="1800" b="0" u="none" strike="noStrike" dirty="0">
                          <a:effectLst/>
                          <a:latin typeface="Tahoma" panose="020B0604030504040204" pitchFamily="34" charset="0"/>
                          <a:ea typeface="Tahoma" panose="020B0604030504040204" pitchFamily="34" charset="0"/>
                          <a:cs typeface="Tahoma" panose="020B0604030504040204" pitchFamily="34" charset="0"/>
                        </a:rPr>
                        <a:t>Haul Costs</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51671" marR="8426" marT="8426" marB="0" anchor="b"/>
                </a:tc>
                <a:tc>
                  <a:txBody>
                    <a:bodyPr/>
                    <a:lstStyle/>
                    <a:p>
                      <a:pPr algn="ctr" fontAlgn="b"/>
                      <a:r>
                        <a:rPr lang="en-US" sz="1800" b="0" u="none" strike="noStrike" dirty="0">
                          <a:effectLst/>
                          <a:latin typeface="Tahoma" panose="020B0604030504040204" pitchFamily="34" charset="0"/>
                          <a:ea typeface="Tahoma" panose="020B0604030504040204" pitchFamily="34" charset="0"/>
                          <a:cs typeface="Tahoma" panose="020B0604030504040204" pitchFamily="34" charset="0"/>
                        </a:rPr>
                        <a:t> $    47.48 </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extLst>
                  <a:ext uri="{0D108BD9-81ED-4DB2-BD59-A6C34878D82A}">
                    <a16:rowId xmlns:a16="http://schemas.microsoft.com/office/drawing/2014/main" val="946252826"/>
                  </a:ext>
                </a:extLst>
              </a:tr>
              <a:tr h="267636">
                <a:tc>
                  <a:txBody>
                    <a:bodyPr/>
                    <a:lstStyle/>
                    <a:p>
                      <a:pPr algn="l" fontAlgn="b"/>
                      <a:r>
                        <a:rPr lang="en-US" sz="1800" b="0" u="sng" strike="noStrike" dirty="0">
                          <a:effectLst/>
                          <a:latin typeface="Tahoma" panose="020B0604030504040204" pitchFamily="34" charset="0"/>
                          <a:ea typeface="Tahoma" panose="020B0604030504040204" pitchFamily="34" charset="0"/>
                          <a:cs typeface="Tahoma" panose="020B0604030504040204" pitchFamily="34" charset="0"/>
                        </a:rPr>
                        <a:t>Other</a:t>
                      </a:r>
                      <a:r>
                        <a:rPr lang="en-US" sz="1800" b="0" u="sng" strike="noStrike" baseline="0" dirty="0">
                          <a:effectLst/>
                          <a:latin typeface="Tahoma" panose="020B0604030504040204" pitchFamily="34" charset="0"/>
                          <a:ea typeface="Tahoma" panose="020B0604030504040204" pitchFamily="34" charset="0"/>
                          <a:cs typeface="Tahoma" panose="020B0604030504040204" pitchFamily="34" charset="0"/>
                        </a:rPr>
                        <a:t> Timber Sale</a:t>
                      </a:r>
                      <a:r>
                        <a:rPr lang="en-US" sz="1800" b="0" u="sng" strike="noStrike" dirty="0">
                          <a:effectLst/>
                          <a:latin typeface="Tahoma" panose="020B0604030504040204" pitchFamily="34" charset="0"/>
                          <a:ea typeface="Tahoma" panose="020B0604030504040204" pitchFamily="34" charset="0"/>
                          <a:cs typeface="Tahoma" panose="020B0604030504040204" pitchFamily="34" charset="0"/>
                        </a:rPr>
                        <a:t> Costs</a:t>
                      </a:r>
                      <a:endParaRPr lang="en-US" sz="1800" b="0" i="0" u="sng"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5835" marR="8426" marT="8426" marB="0" anchor="b"/>
                </a:tc>
                <a:tc>
                  <a:txBody>
                    <a:bodyPr/>
                    <a:lstStyle/>
                    <a:p>
                      <a:pPr algn="ctr" fontAlgn="b"/>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extLst>
                  <a:ext uri="{0D108BD9-81ED-4DB2-BD59-A6C34878D82A}">
                    <a16:rowId xmlns:a16="http://schemas.microsoft.com/office/drawing/2014/main" val="1804784293"/>
                  </a:ext>
                </a:extLst>
              </a:tr>
              <a:tr h="267636">
                <a:tc>
                  <a:txBody>
                    <a:bodyPr/>
                    <a:lstStyle/>
                    <a:p>
                      <a:pPr algn="l" fontAlgn="b"/>
                      <a:r>
                        <a:rPr lang="en-US" sz="1800" b="0" u="none" strike="noStrike" dirty="0">
                          <a:effectLst/>
                          <a:latin typeface="Tahoma" panose="020B0604030504040204" pitchFamily="34" charset="0"/>
                          <a:ea typeface="Tahoma" panose="020B0604030504040204" pitchFamily="34" charset="0"/>
                          <a:cs typeface="Tahoma" panose="020B0604030504040204" pitchFamily="34" charset="0"/>
                        </a:rPr>
                        <a:t>Road Maintenance Costs</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51671" marR="8426" marT="8426" marB="0" anchor="b"/>
                </a:tc>
                <a:tc>
                  <a:txBody>
                    <a:bodyPr/>
                    <a:lstStyle/>
                    <a:p>
                      <a:pPr algn="ctr" fontAlgn="b"/>
                      <a:r>
                        <a:rPr lang="en-US" sz="1800" b="0" u="none" strike="noStrike" dirty="0">
                          <a:effectLst/>
                          <a:latin typeface="Tahoma" panose="020B0604030504040204" pitchFamily="34" charset="0"/>
                          <a:ea typeface="Tahoma" panose="020B0604030504040204" pitchFamily="34" charset="0"/>
                          <a:cs typeface="Tahoma" panose="020B0604030504040204" pitchFamily="34" charset="0"/>
                        </a:rPr>
                        <a:t> $    10.10 </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extLst>
                  <a:ext uri="{0D108BD9-81ED-4DB2-BD59-A6C34878D82A}">
                    <a16:rowId xmlns:a16="http://schemas.microsoft.com/office/drawing/2014/main" val="4103319128"/>
                  </a:ext>
                </a:extLst>
              </a:tr>
              <a:tr h="267636">
                <a:tc>
                  <a:txBody>
                    <a:bodyPr/>
                    <a:lstStyle/>
                    <a:p>
                      <a:pPr algn="l" fontAlgn="b"/>
                      <a:r>
                        <a:rPr lang="en-US" sz="1800" b="0" u="none" strike="noStrike" dirty="0">
                          <a:effectLst/>
                          <a:latin typeface="Tahoma" panose="020B0604030504040204" pitchFamily="34" charset="0"/>
                          <a:ea typeface="Tahoma" panose="020B0604030504040204" pitchFamily="34" charset="0"/>
                          <a:cs typeface="Tahoma" panose="020B0604030504040204" pitchFamily="34" charset="0"/>
                        </a:rPr>
                        <a:t>Brush</a:t>
                      </a:r>
                      <a:r>
                        <a:rPr lang="en-US" sz="1800" b="0" u="none" strike="noStrike" baseline="0" dirty="0">
                          <a:effectLst/>
                          <a:latin typeface="Tahoma" panose="020B0604030504040204" pitchFamily="34" charset="0"/>
                          <a:ea typeface="Tahoma" panose="020B0604030504040204" pitchFamily="34" charset="0"/>
                          <a:cs typeface="Tahoma" panose="020B0604030504040204" pitchFamily="34" charset="0"/>
                        </a:rPr>
                        <a:t> Disposal</a:t>
                      </a:r>
                      <a:r>
                        <a:rPr lang="en-US" sz="1800" b="0" u="none" strike="noStrike" dirty="0">
                          <a:effectLst/>
                          <a:latin typeface="Tahoma" panose="020B0604030504040204" pitchFamily="34" charset="0"/>
                          <a:ea typeface="Tahoma" panose="020B0604030504040204" pitchFamily="34" charset="0"/>
                          <a:cs typeface="Tahoma" panose="020B0604030504040204" pitchFamily="34" charset="0"/>
                        </a:rPr>
                        <a:t> Costs</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51671" marR="8426" marT="8426" marB="0" anchor="b"/>
                </a:tc>
                <a:tc>
                  <a:txBody>
                    <a:bodyPr/>
                    <a:lstStyle/>
                    <a:p>
                      <a:pPr algn="ctr" fontAlgn="b"/>
                      <a:r>
                        <a:rPr lang="en-US" sz="1800" b="0" u="none" strike="noStrike" dirty="0">
                          <a:effectLst/>
                          <a:latin typeface="Tahoma" panose="020B0604030504040204" pitchFamily="34" charset="0"/>
                          <a:ea typeface="Tahoma" panose="020B0604030504040204" pitchFamily="34" charset="0"/>
                          <a:cs typeface="Tahoma" panose="020B0604030504040204" pitchFamily="34" charset="0"/>
                        </a:rPr>
                        <a:t> $    25.18 </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extLst>
                  <a:ext uri="{0D108BD9-81ED-4DB2-BD59-A6C34878D82A}">
                    <a16:rowId xmlns:a16="http://schemas.microsoft.com/office/drawing/2014/main" val="1175819715"/>
                  </a:ext>
                </a:extLst>
              </a:tr>
              <a:tr h="267636">
                <a:tc>
                  <a:txBody>
                    <a:bodyPr/>
                    <a:lstStyle/>
                    <a:p>
                      <a:pPr algn="l" fontAlgn="b"/>
                      <a:r>
                        <a:rPr lang="en-US" sz="1800" b="0" u="none" strike="noStrike" dirty="0">
                          <a:effectLst/>
                          <a:latin typeface="Tahoma" panose="020B0604030504040204" pitchFamily="34" charset="0"/>
                          <a:ea typeface="Tahoma" panose="020B0604030504040204" pitchFamily="34" charset="0"/>
                          <a:cs typeface="Tahoma" panose="020B0604030504040204" pitchFamily="34" charset="0"/>
                        </a:rPr>
                        <a:t>Temporary Development (Roads) Costs</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51671" marR="8426" marT="8426" marB="0" anchor="b"/>
                </a:tc>
                <a:tc>
                  <a:txBody>
                    <a:bodyPr/>
                    <a:lstStyle/>
                    <a:p>
                      <a:pPr algn="ctr" fontAlgn="b"/>
                      <a:r>
                        <a:rPr lang="en-US" sz="1800" b="0" u="none" strike="noStrike" dirty="0">
                          <a:effectLst/>
                          <a:latin typeface="Tahoma" panose="020B0604030504040204" pitchFamily="34" charset="0"/>
                          <a:ea typeface="Tahoma" panose="020B0604030504040204" pitchFamily="34" charset="0"/>
                          <a:cs typeface="Tahoma" panose="020B0604030504040204" pitchFamily="34" charset="0"/>
                        </a:rPr>
                        <a:t> $           -   </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extLst>
                  <a:ext uri="{0D108BD9-81ED-4DB2-BD59-A6C34878D82A}">
                    <a16:rowId xmlns:a16="http://schemas.microsoft.com/office/drawing/2014/main" val="2018132577"/>
                  </a:ext>
                </a:extLst>
              </a:tr>
              <a:tr h="267636">
                <a:tc>
                  <a:txBody>
                    <a:bodyPr/>
                    <a:lstStyle/>
                    <a:p>
                      <a:pPr algn="l" fontAlgn="b"/>
                      <a:r>
                        <a:rPr lang="en-US" sz="1800" b="0" u="none" strike="noStrike" dirty="0">
                          <a:effectLst/>
                          <a:latin typeface="Tahoma" panose="020B0604030504040204" pitchFamily="34" charset="0"/>
                          <a:ea typeface="Tahoma" panose="020B0604030504040204" pitchFamily="34" charset="0"/>
                          <a:cs typeface="Tahoma" panose="020B0604030504040204" pitchFamily="34" charset="0"/>
                        </a:rPr>
                        <a:t>Specified Road Costs</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51671" marR="8426" marT="8426" marB="0" anchor="b"/>
                </a:tc>
                <a:tc>
                  <a:txBody>
                    <a:bodyPr/>
                    <a:lstStyle/>
                    <a:p>
                      <a:pPr algn="ctr" fontAlgn="b"/>
                      <a:r>
                        <a:rPr lang="en-US" sz="1800" b="0" u="none" strike="noStrike" dirty="0">
                          <a:effectLst/>
                          <a:latin typeface="Tahoma" panose="020B0604030504040204" pitchFamily="34" charset="0"/>
                          <a:ea typeface="Tahoma" panose="020B0604030504040204" pitchFamily="34" charset="0"/>
                          <a:cs typeface="Tahoma" panose="020B0604030504040204" pitchFamily="34" charset="0"/>
                        </a:rPr>
                        <a:t> $    39.88 </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extLst>
                  <a:ext uri="{0D108BD9-81ED-4DB2-BD59-A6C34878D82A}">
                    <a16:rowId xmlns:a16="http://schemas.microsoft.com/office/drawing/2014/main" val="71724174"/>
                  </a:ext>
                </a:extLst>
              </a:tr>
              <a:tr h="267636">
                <a:tc>
                  <a:txBody>
                    <a:bodyPr/>
                    <a:lstStyle/>
                    <a:p>
                      <a:pPr algn="l" fontAlgn="b"/>
                      <a:r>
                        <a:rPr lang="en-US" sz="1800" b="0" u="none" strike="noStrike" dirty="0">
                          <a:effectLst/>
                          <a:latin typeface="Tahoma" panose="020B0604030504040204" pitchFamily="34" charset="0"/>
                          <a:ea typeface="Tahoma" panose="020B0604030504040204" pitchFamily="34" charset="0"/>
                          <a:cs typeface="Tahoma" panose="020B0604030504040204" pitchFamily="34" charset="0"/>
                        </a:rPr>
                        <a:t>Non-sawtimber Adjustment</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51671" marR="8426" marT="8426" marB="0" anchor="b"/>
                </a:tc>
                <a:tc>
                  <a:txBody>
                    <a:bodyPr/>
                    <a:lstStyle/>
                    <a:p>
                      <a:pPr algn="ctr" fontAlgn="b"/>
                      <a:r>
                        <a:rPr lang="en-US" sz="1800" b="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800" b="0" u="sng" strike="noStrike" dirty="0">
                          <a:effectLst/>
                          <a:latin typeface="Tahoma" panose="020B0604030504040204" pitchFamily="34" charset="0"/>
                          <a:ea typeface="Tahoma" panose="020B0604030504040204" pitchFamily="34" charset="0"/>
                          <a:cs typeface="Tahoma" panose="020B0604030504040204" pitchFamily="34" charset="0"/>
                        </a:rPr>
                        <a:t>$           - </a:t>
                      </a:r>
                      <a:r>
                        <a:rPr lang="en-US" sz="1800" b="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extLst>
                  <a:ext uri="{0D108BD9-81ED-4DB2-BD59-A6C34878D82A}">
                    <a16:rowId xmlns:a16="http://schemas.microsoft.com/office/drawing/2014/main" val="2481107468"/>
                  </a:ext>
                </a:extLst>
              </a:tr>
              <a:tr h="267636">
                <a:tc>
                  <a:txBody>
                    <a:bodyPr/>
                    <a:lstStyle/>
                    <a:p>
                      <a:pPr algn="l" fontAlgn="b"/>
                      <a:r>
                        <a:rPr lang="en-US" sz="1800" b="1" u="none" strike="noStrike" dirty="0">
                          <a:effectLst/>
                          <a:latin typeface="Tahoma" panose="020B0604030504040204" pitchFamily="34" charset="0"/>
                          <a:ea typeface="Tahoma" panose="020B0604030504040204" pitchFamily="34" charset="0"/>
                          <a:cs typeface="Tahoma" panose="020B0604030504040204" pitchFamily="34" charset="0"/>
                        </a:rPr>
                        <a:t>Total Private and Forest Service Costs</a:t>
                      </a:r>
                      <a:endParaRPr lang="en-US"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51671" marR="8426" marT="8426" marB="0" anchor="b"/>
                </a:tc>
                <a:tc>
                  <a:txBody>
                    <a:bodyPr/>
                    <a:lstStyle/>
                    <a:p>
                      <a:pPr algn="ctr" fontAlgn="b"/>
                      <a:r>
                        <a:rPr lang="en-US" sz="1800" b="1" u="none" strike="noStrike" dirty="0">
                          <a:effectLst/>
                          <a:latin typeface="Tahoma" panose="020B0604030504040204" pitchFamily="34" charset="0"/>
                          <a:ea typeface="Tahoma" panose="020B0604030504040204" pitchFamily="34" charset="0"/>
                          <a:cs typeface="Tahoma" panose="020B0604030504040204" pitchFamily="34" charset="0"/>
                        </a:rPr>
                        <a:t> $ 373.24 </a:t>
                      </a:r>
                      <a:endParaRPr lang="en-US"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extLst>
                  <a:ext uri="{0D108BD9-81ED-4DB2-BD59-A6C34878D82A}">
                    <a16:rowId xmlns:a16="http://schemas.microsoft.com/office/drawing/2014/main" val="233913069"/>
                  </a:ext>
                </a:extLst>
              </a:tr>
              <a:tr h="267636">
                <a:tc>
                  <a:txBody>
                    <a:bodyPr/>
                    <a:lstStyle/>
                    <a:p>
                      <a:pPr algn="l" fontAlgn="b"/>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tc>
                  <a:txBody>
                    <a:bodyPr/>
                    <a:lstStyle/>
                    <a:p>
                      <a:pPr algn="ctr" fontAlgn="b"/>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extLst>
                  <a:ext uri="{0D108BD9-81ED-4DB2-BD59-A6C34878D82A}">
                    <a16:rowId xmlns:a16="http://schemas.microsoft.com/office/drawing/2014/main" val="418722656"/>
                  </a:ext>
                </a:extLst>
              </a:tr>
              <a:tr h="267636">
                <a:tc>
                  <a:txBody>
                    <a:bodyPr/>
                    <a:lstStyle/>
                    <a:p>
                      <a:pPr algn="l" fontAlgn="b"/>
                      <a:r>
                        <a:rPr lang="en-US" sz="1800" b="0" u="none" strike="noStrike" dirty="0">
                          <a:effectLst/>
                          <a:latin typeface="Tahoma" panose="020B0604030504040204" pitchFamily="34" charset="0"/>
                          <a:ea typeface="Tahoma" panose="020B0604030504040204" pitchFamily="34" charset="0"/>
                          <a:cs typeface="Tahoma" panose="020B0604030504040204" pitchFamily="34" charset="0"/>
                        </a:rPr>
                        <a:t>ESTIMATED STUMPAGE VALUE (REVENUE - COSTS)</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tc>
                  <a:txBody>
                    <a:bodyPr/>
                    <a:lstStyle/>
                    <a:p>
                      <a:pPr algn="ctr" fontAlgn="b"/>
                      <a:r>
                        <a:rPr lang="en-US" sz="1800" b="0" u="none" strike="noStrike" dirty="0">
                          <a:effectLst/>
                          <a:latin typeface="Tahoma" panose="020B0604030504040204" pitchFamily="34" charset="0"/>
                          <a:ea typeface="Tahoma" panose="020B0604030504040204" pitchFamily="34" charset="0"/>
                          <a:cs typeface="Tahoma" panose="020B0604030504040204" pitchFamily="34" charset="0"/>
                        </a:rPr>
                        <a:t> $    46.06 </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extLst>
                  <a:ext uri="{0D108BD9-81ED-4DB2-BD59-A6C34878D82A}">
                    <a16:rowId xmlns:a16="http://schemas.microsoft.com/office/drawing/2014/main" val="1710334139"/>
                  </a:ext>
                </a:extLst>
              </a:tr>
              <a:tr h="267636">
                <a:tc>
                  <a:txBody>
                    <a:bodyPr/>
                    <a:lstStyle/>
                    <a:p>
                      <a:pPr algn="l" fontAlgn="b"/>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tc>
                  <a:txBody>
                    <a:bodyPr/>
                    <a:lstStyle/>
                    <a:p>
                      <a:pPr algn="ctr" fontAlgn="b"/>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extLst>
                  <a:ext uri="{0D108BD9-81ED-4DB2-BD59-A6C34878D82A}">
                    <a16:rowId xmlns:a16="http://schemas.microsoft.com/office/drawing/2014/main" val="2089926210"/>
                  </a:ext>
                </a:extLst>
              </a:tr>
              <a:tr h="267636">
                <a:tc>
                  <a:txBody>
                    <a:bodyPr/>
                    <a:lstStyle/>
                    <a:p>
                      <a:pPr algn="l" fontAlgn="b"/>
                      <a:r>
                        <a:rPr lang="en-US" sz="1800" b="0" u="none" strike="noStrike" dirty="0">
                          <a:effectLst/>
                          <a:latin typeface="Tahoma" panose="020B0604030504040204" pitchFamily="34" charset="0"/>
                          <a:ea typeface="Tahoma" panose="020B0604030504040204" pitchFamily="34" charset="0"/>
                          <a:cs typeface="Tahoma" panose="020B0604030504040204" pitchFamily="34" charset="0"/>
                        </a:rPr>
                        <a:t>Minimum Rate or Required Reforestation </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tc>
                  <a:txBody>
                    <a:bodyPr/>
                    <a:lstStyle/>
                    <a:p>
                      <a:pPr algn="ctr" fontAlgn="b"/>
                      <a:r>
                        <a:rPr lang="en-US" sz="1800" b="0" u="none" strike="noStrike" dirty="0">
                          <a:effectLst/>
                          <a:latin typeface="Tahoma" panose="020B0604030504040204" pitchFamily="34" charset="0"/>
                          <a:ea typeface="Tahoma" panose="020B0604030504040204" pitchFamily="34" charset="0"/>
                          <a:cs typeface="Tahoma" panose="020B0604030504040204" pitchFamily="34" charset="0"/>
                        </a:rPr>
                        <a:t> $    24.26 </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extLst>
                  <a:ext uri="{0D108BD9-81ED-4DB2-BD59-A6C34878D82A}">
                    <a16:rowId xmlns:a16="http://schemas.microsoft.com/office/drawing/2014/main" val="4164219751"/>
                  </a:ext>
                </a:extLst>
              </a:tr>
              <a:tr h="267636">
                <a:tc>
                  <a:txBody>
                    <a:bodyPr/>
                    <a:lstStyle/>
                    <a:p>
                      <a:pPr algn="l" fontAlgn="b"/>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tc>
                  <a:txBody>
                    <a:bodyPr/>
                    <a:lstStyle/>
                    <a:p>
                      <a:pPr algn="ctr" fontAlgn="b"/>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extLst>
                  <a:ext uri="{0D108BD9-81ED-4DB2-BD59-A6C34878D82A}">
                    <a16:rowId xmlns:a16="http://schemas.microsoft.com/office/drawing/2014/main" val="1678431071"/>
                  </a:ext>
                </a:extLst>
              </a:tr>
              <a:tr h="267636">
                <a:tc>
                  <a:txBody>
                    <a:bodyPr/>
                    <a:lstStyle/>
                    <a:p>
                      <a:pPr algn="l" fontAlgn="b"/>
                      <a:r>
                        <a:rPr lang="en-US" sz="1800" b="0" u="none" strike="noStrike" dirty="0">
                          <a:effectLst/>
                          <a:latin typeface="Tahoma" panose="020B0604030504040204" pitchFamily="34" charset="0"/>
                          <a:ea typeface="Tahoma" panose="020B0604030504040204" pitchFamily="34" charset="0"/>
                          <a:cs typeface="Tahoma" panose="020B0604030504040204" pitchFamily="34" charset="0"/>
                        </a:rPr>
                        <a:t>BREAKEVEN POINT</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tc>
                  <a:txBody>
                    <a:bodyPr/>
                    <a:lstStyle/>
                    <a:p>
                      <a:pPr algn="ctr" fontAlgn="b"/>
                      <a:r>
                        <a:rPr lang="en-US" sz="1800" b="0" u="none" strike="noStrike" dirty="0">
                          <a:effectLst/>
                          <a:latin typeface="Tahoma" panose="020B0604030504040204" pitchFamily="34" charset="0"/>
                          <a:ea typeface="Tahoma" panose="020B0604030504040204" pitchFamily="34" charset="0"/>
                          <a:cs typeface="Tahoma" panose="020B0604030504040204" pitchFamily="34" charset="0"/>
                        </a:rPr>
                        <a:t> $ 397.50 </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426" marR="8426" marT="8426" marB="0" anchor="b"/>
                </a:tc>
                <a:extLst>
                  <a:ext uri="{0D108BD9-81ED-4DB2-BD59-A6C34878D82A}">
                    <a16:rowId xmlns:a16="http://schemas.microsoft.com/office/drawing/2014/main" val="2690941276"/>
                  </a:ext>
                </a:extLst>
              </a:tr>
            </a:tbl>
          </a:graphicData>
        </a:graphic>
      </p:graphicFrame>
      <p:pic>
        <p:nvPicPr>
          <p:cNvPr id="5" name="Picture 4"/>
          <p:cNvPicPr>
            <a:picLocks noChangeAspect="1"/>
          </p:cNvPicPr>
          <p:nvPr/>
        </p:nvPicPr>
        <p:blipFill>
          <a:blip r:embed="rId3"/>
          <a:stretch>
            <a:fillRect/>
          </a:stretch>
        </p:blipFill>
        <p:spPr>
          <a:xfrm>
            <a:off x="9812708" y="6222671"/>
            <a:ext cx="2379292" cy="628158"/>
          </a:xfrm>
          <a:prstGeom prst="rect">
            <a:avLst/>
          </a:prstGeom>
        </p:spPr>
      </p:pic>
      <p:sp>
        <p:nvSpPr>
          <p:cNvPr id="6" name="Title 1"/>
          <p:cNvSpPr txBox="1">
            <a:spLocks/>
          </p:cNvSpPr>
          <p:nvPr/>
        </p:nvSpPr>
        <p:spPr bwMode="auto">
          <a:xfrm>
            <a:off x="8372104" y="1140029"/>
            <a:ext cx="3728851" cy="482138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4492625" eaLnBrk="1" hangingPunct="1"/>
            <a:r>
              <a:rPr lang="en-US" sz="4000" b="1" dirty="0">
                <a:solidFill>
                  <a:prstClr val="black"/>
                </a:solidFill>
                <a:latin typeface="Tahoma" pitchFamily="34" charset="0"/>
                <a:ea typeface="Tahoma" pitchFamily="34" charset="0"/>
                <a:cs typeface="Tahoma" pitchFamily="34" charset="0"/>
              </a:rPr>
              <a:t>Example sale:</a:t>
            </a:r>
          </a:p>
          <a:p>
            <a:pPr defTabSz="4492625" eaLnBrk="1" hangingPunct="1"/>
            <a:r>
              <a:rPr lang="en-US" sz="4000" b="1" dirty="0">
                <a:solidFill>
                  <a:prstClr val="black"/>
                </a:solidFill>
                <a:latin typeface="Tahoma" pitchFamily="34" charset="0"/>
                <a:ea typeface="Tahoma" pitchFamily="34" charset="0"/>
                <a:cs typeface="Tahoma" pitchFamily="34" charset="0"/>
              </a:rPr>
              <a:t>Kootenai NF</a:t>
            </a:r>
          </a:p>
          <a:p>
            <a:pPr defTabSz="4492625" eaLnBrk="1" hangingPunct="1"/>
            <a:endParaRPr lang="en-US" sz="4000" b="1" dirty="0">
              <a:solidFill>
                <a:prstClr val="black"/>
              </a:solidFill>
              <a:latin typeface="Tahoma" pitchFamily="34" charset="0"/>
              <a:ea typeface="Tahoma" pitchFamily="34" charset="0"/>
              <a:cs typeface="Tahoma" pitchFamily="34" charset="0"/>
            </a:endParaRPr>
          </a:p>
          <a:p>
            <a:pPr defTabSz="4492625" eaLnBrk="1" hangingPunct="1"/>
            <a:r>
              <a:rPr lang="en-US" sz="3600" b="1" dirty="0"/>
              <a:t>Use of delivered log prices &amp; costs to estimate fair-market value of standing timber</a:t>
            </a:r>
            <a:endParaRPr lang="en-US" sz="36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32826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3836" y="276246"/>
            <a:ext cx="8177977" cy="5794833"/>
          </a:xfrm>
          <a:prstGeom prst="rect">
            <a:avLst/>
          </a:prstGeom>
        </p:spPr>
      </p:pic>
      <p:sp>
        <p:nvSpPr>
          <p:cNvPr id="3" name="Title 1"/>
          <p:cNvSpPr txBox="1">
            <a:spLocks/>
          </p:cNvSpPr>
          <p:nvPr/>
        </p:nvSpPr>
        <p:spPr bwMode="auto">
          <a:xfrm>
            <a:off x="9072748" y="736269"/>
            <a:ext cx="2968830" cy="45720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4492625" eaLnBrk="1" hangingPunct="1"/>
            <a:r>
              <a:rPr lang="en-US" sz="4000" b="1" dirty="0">
                <a:solidFill>
                  <a:prstClr val="black"/>
                </a:solidFill>
                <a:latin typeface="Tahoma" pitchFamily="34" charset="0"/>
                <a:ea typeface="Tahoma" pitchFamily="34" charset="0"/>
                <a:cs typeface="Tahoma" pitchFamily="34" charset="0"/>
              </a:rPr>
              <a:t>Sample </a:t>
            </a:r>
          </a:p>
          <a:p>
            <a:pPr defTabSz="4492625" eaLnBrk="1" hangingPunct="1"/>
            <a:r>
              <a:rPr lang="en-US" sz="4000" b="1" dirty="0">
                <a:solidFill>
                  <a:prstClr val="black"/>
                </a:solidFill>
                <a:latin typeface="Tahoma" pitchFamily="34" charset="0"/>
                <a:ea typeface="Tahoma" pitchFamily="34" charset="0"/>
                <a:cs typeface="Tahoma" pitchFamily="34" charset="0"/>
              </a:rPr>
              <a:t>R-1 Timber Appraisal Equation</a:t>
            </a:r>
          </a:p>
        </p:txBody>
      </p:sp>
      <p:pic>
        <p:nvPicPr>
          <p:cNvPr id="5" name="Picture 4"/>
          <p:cNvPicPr>
            <a:picLocks noChangeAspect="1"/>
          </p:cNvPicPr>
          <p:nvPr/>
        </p:nvPicPr>
        <p:blipFill>
          <a:blip r:embed="rId4"/>
          <a:stretch>
            <a:fillRect/>
          </a:stretch>
        </p:blipFill>
        <p:spPr>
          <a:xfrm>
            <a:off x="9812708" y="6187045"/>
            <a:ext cx="2379292" cy="670956"/>
          </a:xfrm>
          <a:prstGeom prst="rect">
            <a:avLst/>
          </a:prstGeom>
        </p:spPr>
      </p:pic>
    </p:spTree>
    <p:extLst>
      <p:ext uri="{BB962C8B-B14F-4D97-AF65-F5344CB8AC3E}">
        <p14:creationId xmlns:p14="http://schemas.microsoft.com/office/powerpoint/2010/main" val="3788910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319719" y="0"/>
            <a:ext cx="9144000" cy="718438"/>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lnSpc>
                <a:spcPct val="90000"/>
              </a:lnSpc>
              <a:spcBef>
                <a:spcPct val="0"/>
              </a:spcBef>
              <a:spcAft>
                <a:spcPct val="0"/>
              </a:spcAft>
              <a:defRPr sz="4400">
                <a:solidFill>
                  <a:schemeClr val="bg2"/>
                </a:solidFill>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rgbClr val="080808"/>
                </a:solidFill>
                <a:effectLst/>
                <a:uLnTx/>
                <a:uFillTx/>
                <a:latin typeface="Tahoma"/>
                <a:ea typeface="+mj-ea"/>
                <a:cs typeface="Arial"/>
              </a:rPr>
              <a:t>Thank you!</a:t>
            </a:r>
          </a:p>
        </p:txBody>
      </p:sp>
      <p:sp>
        <p:nvSpPr>
          <p:cNvPr id="3" name="Rectangle 3"/>
          <p:cNvSpPr>
            <a:spLocks noChangeArrowheads="1"/>
          </p:cNvSpPr>
          <p:nvPr/>
        </p:nvSpPr>
        <p:spPr bwMode="auto">
          <a:xfrm>
            <a:off x="2448209" y="3921911"/>
            <a:ext cx="7391400" cy="2062745"/>
          </a:xfrm>
          <a:prstGeom prst="rect">
            <a:avLst/>
          </a:prstGeom>
          <a:noFill/>
          <a:ln w="9525">
            <a:noFill/>
            <a:miter lim="800000"/>
            <a:headEnd/>
            <a:tailEnd/>
          </a:ln>
          <a:effectLst/>
        </p:spPr>
        <p:txBody>
          <a:bodyPr wrap="square" lIns="92075" tIns="46038" rIns="92075" bIns="4603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80808"/>
                </a:solidFill>
                <a:effectLst/>
                <a:uLnTx/>
                <a:uFillTx/>
                <a:latin typeface="Tahoma" pitchFamily="34" charset="0"/>
                <a:ea typeface="+mn-ea"/>
                <a:cs typeface="Arial"/>
              </a:rPr>
              <a:t>Todd.Morgan@business.umt.edu</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80808"/>
                </a:solidFill>
                <a:effectLst/>
                <a:uLnTx/>
                <a:uFillTx/>
                <a:latin typeface="Tahoma" pitchFamily="34" charset="0"/>
                <a:ea typeface="+mn-ea"/>
                <a:cs typeface="Arial"/>
              </a:rPr>
              <a:t>Steve.hayes@business.umt.edu</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dirty="0">
                <a:solidFill>
                  <a:srgbClr val="080808"/>
                </a:solidFill>
                <a:latin typeface="Tahoma" pitchFamily="34" charset="0"/>
                <a:cs typeface="Arial"/>
              </a:rPr>
              <a:t>Michaelniccolucci@gmail.com</a:t>
            </a:r>
            <a:endParaRPr kumimoji="0" lang="en-US" sz="3200" b="1" i="0" u="none" strike="noStrike" kern="1200" cap="none" spc="0" normalizeH="0" baseline="0" noProof="0" dirty="0">
              <a:ln>
                <a:noFill/>
              </a:ln>
              <a:solidFill>
                <a:srgbClr val="080808"/>
              </a:solidFill>
              <a:effectLst/>
              <a:uLnTx/>
              <a:uFillTx/>
              <a:latin typeface="Tahoma" pitchFamily="34" charset="0"/>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600000"/>
                </a:solidFill>
                <a:effectLst/>
                <a:uLnTx/>
                <a:uFillTx/>
                <a:latin typeface="Tahoma" pitchFamily="34" charset="0"/>
                <a:ea typeface="+mn-ea"/>
                <a:cs typeface="Arial"/>
              </a:rPr>
              <a:t>www.BBER.umt.edu/FIR </a:t>
            </a:r>
          </a:p>
        </p:txBody>
      </p:sp>
      <p:pic>
        <p:nvPicPr>
          <p:cNvPr id="4" name="Picture 3"/>
          <p:cNvPicPr>
            <a:picLocks noChangeAspect="1"/>
          </p:cNvPicPr>
          <p:nvPr/>
        </p:nvPicPr>
        <p:blipFill>
          <a:blip r:embed="rId3"/>
          <a:stretch>
            <a:fillRect/>
          </a:stretch>
        </p:blipFill>
        <p:spPr>
          <a:xfrm>
            <a:off x="1943829" y="718438"/>
            <a:ext cx="7895780" cy="3203473"/>
          </a:xfrm>
          <a:prstGeom prst="rect">
            <a:avLst/>
          </a:prstGeom>
        </p:spPr>
      </p:pic>
    </p:spTree>
    <p:extLst>
      <p:ext uri="{BB962C8B-B14F-4D97-AF65-F5344CB8AC3E}">
        <p14:creationId xmlns:p14="http://schemas.microsoft.com/office/powerpoint/2010/main" val="595572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7908" y="2875391"/>
            <a:ext cx="5905500" cy="2362200"/>
          </a:xfrm>
          <a:prstGeom prst="rect">
            <a:avLst/>
          </a:prstGeom>
          <a:ln>
            <a:noFill/>
          </a:ln>
          <a:effectLst>
            <a:softEdge rad="112500"/>
          </a:effectLst>
        </p:spPr>
      </p:pic>
      <p:sp>
        <p:nvSpPr>
          <p:cNvPr id="7" name="Content Placeholder 2"/>
          <p:cNvSpPr txBox="1">
            <a:spLocks/>
          </p:cNvSpPr>
          <p:nvPr/>
        </p:nvSpPr>
        <p:spPr>
          <a:xfrm>
            <a:off x="411578" y="1030595"/>
            <a:ext cx="10411829" cy="455205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The University of Montana, Missoula</a:t>
            </a:r>
          </a:p>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Research branch within College of Business </a:t>
            </a:r>
          </a:p>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Regional economic analysis</a:t>
            </a:r>
          </a:p>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Survey research</a:t>
            </a:r>
          </a:p>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Industry analysis</a:t>
            </a:r>
          </a:p>
          <a:p>
            <a:pPr marL="742950" marR="0" lvl="1" indent="-28575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Health care</a:t>
            </a:r>
          </a:p>
          <a:p>
            <a:pPr marL="742950" marR="0" lvl="1" indent="-28575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Manufacturing</a:t>
            </a:r>
          </a:p>
          <a:p>
            <a:pPr marL="742950" marR="0" lvl="1" indent="-28575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Energy</a:t>
            </a:r>
          </a:p>
          <a:p>
            <a:pPr marL="742950" marR="0" lvl="1" indent="-28575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r>
              <a:rPr kumimoji="0" lang="en-US" sz="20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Forest products Industry</a:t>
            </a:r>
          </a:p>
        </p:txBody>
      </p:sp>
      <p:sp>
        <p:nvSpPr>
          <p:cNvPr id="2" name="TextBox 1"/>
          <p:cNvSpPr txBox="1"/>
          <p:nvPr/>
        </p:nvSpPr>
        <p:spPr>
          <a:xfrm>
            <a:off x="490888" y="279133"/>
            <a:ext cx="115888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Bureau of Business and Economic Research</a:t>
            </a:r>
          </a:p>
        </p:txBody>
      </p:sp>
    </p:spTree>
    <p:extLst>
      <p:ext uri="{BB962C8B-B14F-4D97-AF65-F5344CB8AC3E}">
        <p14:creationId xmlns:p14="http://schemas.microsoft.com/office/powerpoint/2010/main" val="3224681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757" t="2043" r="28463" b="26220"/>
          <a:stretch/>
        </p:blipFill>
        <p:spPr>
          <a:xfrm>
            <a:off x="7293002" y="24807"/>
            <a:ext cx="4870423" cy="3489918"/>
          </a:xfrm>
          <a:prstGeom prst="rect">
            <a:avLst/>
          </a:prstGeom>
        </p:spPr>
      </p:pic>
      <p:sp>
        <p:nvSpPr>
          <p:cNvPr id="3" name="Title 1"/>
          <p:cNvSpPr txBox="1">
            <a:spLocks/>
          </p:cNvSpPr>
          <p:nvPr/>
        </p:nvSpPr>
        <p:spPr>
          <a:xfrm>
            <a:off x="118952" y="24807"/>
            <a:ext cx="10058400" cy="8750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effectLst/>
                <a:uLnTx/>
                <a:uFillTx/>
                <a:latin typeface="Georgia" panose="02040502050405020303" pitchFamily="18" charset="0"/>
                <a:ea typeface="+mj-ea"/>
                <a:cs typeface="+mj-cs"/>
              </a:rPr>
              <a:t>Forest Industry Research Program</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0658" y="5231986"/>
            <a:ext cx="1339648" cy="811097"/>
          </a:xfrm>
          <a:prstGeom prst="rect">
            <a:avLst/>
          </a:prstGeom>
          <a:ln>
            <a:noFill/>
          </a:ln>
          <a:effectLst>
            <a:softEdge rad="112500"/>
          </a:effectLst>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20578" b="16431"/>
          <a:stretch/>
        </p:blipFill>
        <p:spPr>
          <a:xfrm>
            <a:off x="7938678" y="5249268"/>
            <a:ext cx="1349296" cy="797892"/>
          </a:xfrm>
          <a:prstGeom prst="rect">
            <a:avLst/>
          </a:prstGeom>
          <a:ln>
            <a:noFill/>
          </a:ln>
          <a:effectLst>
            <a:softEdge rad="112500"/>
          </a:effectLst>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14271" t="26528" b="19583"/>
          <a:stretch/>
        </p:blipFill>
        <p:spPr>
          <a:xfrm>
            <a:off x="9259029" y="5272256"/>
            <a:ext cx="1659013" cy="782136"/>
          </a:xfrm>
          <a:prstGeom prst="rect">
            <a:avLst/>
          </a:prstGeom>
          <a:ln>
            <a:noFill/>
          </a:ln>
          <a:effectLst>
            <a:softEdge rad="112500"/>
          </a:effectLst>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8116" y="5218493"/>
            <a:ext cx="843131" cy="843131"/>
          </a:xfrm>
          <a:prstGeom prst="rect">
            <a:avLst/>
          </a:prstGeom>
          <a:ln>
            <a:noFill/>
          </a:ln>
          <a:effectLst>
            <a:softEdge rad="112500"/>
          </a:effectLst>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13893" y="5231986"/>
            <a:ext cx="1085088" cy="813816"/>
          </a:xfrm>
          <a:prstGeom prst="rect">
            <a:avLst/>
          </a:prstGeom>
          <a:ln>
            <a:noFill/>
          </a:ln>
          <a:effectLst>
            <a:softEdge rad="112500"/>
          </a:effectLst>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75874" y="4849867"/>
            <a:ext cx="870840" cy="1073261"/>
          </a:xfrm>
          <a:prstGeom prst="rect">
            <a:avLst/>
          </a:prstGeom>
        </p:spPr>
      </p:pic>
      <p:sp>
        <p:nvSpPr>
          <p:cNvPr id="11" name="Text Box 4"/>
          <p:cNvSpPr txBox="1">
            <a:spLocks noChangeArrowheads="1"/>
          </p:cNvSpPr>
          <p:nvPr/>
        </p:nvSpPr>
        <p:spPr bwMode="auto">
          <a:xfrm>
            <a:off x="486097" y="825248"/>
            <a:ext cx="10689777" cy="456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nSpc>
                <a:spcPct val="130000"/>
              </a:lnSpc>
              <a:spcBef>
                <a:spcPct val="50000"/>
              </a:spcBef>
              <a:buSzPct val="120000"/>
              <a:buFont typeface="Arial" panose="020B0604020202020204" pitchFamily="34" charset="0"/>
              <a:buChar char="•"/>
            </a:pPr>
            <a:r>
              <a:rPr lang="en-US" sz="2400" b="1" dirty="0">
                <a:solidFill>
                  <a:srgbClr val="5E091A"/>
                </a:solidFill>
              </a:rPr>
              <a:t>Sponsored research – mostly US Forest Service</a:t>
            </a:r>
          </a:p>
          <a:p>
            <a:pPr>
              <a:lnSpc>
                <a:spcPct val="130000"/>
              </a:lnSpc>
              <a:spcBef>
                <a:spcPct val="50000"/>
              </a:spcBef>
              <a:buSzPct val="120000"/>
              <a:buFont typeface="Arial" panose="020B0604020202020204" pitchFamily="34" charset="0"/>
              <a:buChar char="•"/>
            </a:pPr>
            <a:r>
              <a:rPr lang="en-US" sz="2400" b="1" dirty="0">
                <a:solidFill>
                  <a:srgbClr val="5E091A"/>
                </a:solidFill>
              </a:rPr>
              <a:t>State level timber harvest &amp; industry analyses</a:t>
            </a:r>
          </a:p>
          <a:p>
            <a:pPr>
              <a:lnSpc>
                <a:spcPct val="130000"/>
              </a:lnSpc>
              <a:spcBef>
                <a:spcPct val="50000"/>
              </a:spcBef>
              <a:buSzPct val="120000"/>
              <a:buFont typeface="Arial" panose="020B0604020202020204" pitchFamily="34" charset="0"/>
              <a:buChar char="•"/>
            </a:pPr>
            <a:r>
              <a:rPr lang="en-US" sz="2400" b="1" dirty="0">
                <a:solidFill>
                  <a:srgbClr val="5E091A"/>
                </a:solidFill>
              </a:rPr>
              <a:t>Logging utilization studies</a:t>
            </a:r>
          </a:p>
          <a:p>
            <a:pPr>
              <a:lnSpc>
                <a:spcPct val="130000"/>
              </a:lnSpc>
              <a:spcBef>
                <a:spcPct val="50000"/>
              </a:spcBef>
              <a:buSzPct val="120000"/>
              <a:buFont typeface="Arial" panose="020B0604020202020204" pitchFamily="34" charset="0"/>
              <a:buChar char="•"/>
            </a:pPr>
            <a:r>
              <a:rPr lang="en-US" sz="2400" b="1" dirty="0">
                <a:solidFill>
                  <a:srgbClr val="5E091A"/>
                </a:solidFill>
              </a:rPr>
              <a:t>West-wide timber product output (TPO) reporting</a:t>
            </a:r>
          </a:p>
          <a:p>
            <a:pPr>
              <a:lnSpc>
                <a:spcPct val="130000"/>
              </a:lnSpc>
              <a:spcBef>
                <a:spcPct val="50000"/>
              </a:spcBef>
              <a:buSzPct val="120000"/>
              <a:buFont typeface="Arial" panose="020B0604020202020204" pitchFamily="34" charset="0"/>
              <a:buChar char="•"/>
            </a:pPr>
            <a:r>
              <a:rPr lang="en-US" sz="2400" b="1" dirty="0">
                <a:solidFill>
                  <a:srgbClr val="5E091A"/>
                </a:solidFill>
              </a:rPr>
              <a:t>Annual &amp; quarterly Montana information</a:t>
            </a:r>
          </a:p>
          <a:p>
            <a:pPr>
              <a:lnSpc>
                <a:spcPct val="130000"/>
              </a:lnSpc>
              <a:spcBef>
                <a:spcPct val="50000"/>
              </a:spcBef>
              <a:buSzPct val="120000"/>
              <a:buFont typeface="Arial" panose="020B0604020202020204" pitchFamily="34" charset="0"/>
              <a:buChar char="•"/>
            </a:pPr>
            <a:r>
              <a:rPr lang="en-US" sz="2400" b="1" dirty="0">
                <a:solidFill>
                  <a:srgbClr val="5E091A"/>
                </a:solidFill>
              </a:rPr>
              <a:t>Annual logging &amp; hauling costs for FS Northern Region</a:t>
            </a:r>
          </a:p>
          <a:p>
            <a:pPr>
              <a:lnSpc>
                <a:spcPct val="130000"/>
              </a:lnSpc>
              <a:spcBef>
                <a:spcPct val="50000"/>
              </a:spcBef>
              <a:buSzPct val="120000"/>
              <a:buFont typeface="Arial" panose="020B0604020202020204" pitchFamily="34" charset="0"/>
              <a:buChar char="•"/>
            </a:pPr>
            <a:r>
              <a:rPr lang="en-US" sz="2400" b="1" dirty="0">
                <a:solidFill>
                  <a:srgbClr val="5E091A"/>
                </a:solidFill>
              </a:rPr>
              <a:t>Other forest economics &amp; timber related projects</a:t>
            </a:r>
          </a:p>
        </p:txBody>
      </p:sp>
    </p:spTree>
    <p:extLst>
      <p:ext uri="{BB962C8B-B14F-4D97-AF65-F5344CB8AC3E}">
        <p14:creationId xmlns:p14="http://schemas.microsoft.com/office/powerpoint/2010/main" val="1673366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17059" y="147651"/>
            <a:ext cx="10058400" cy="10177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4942"/>
                </a:solidFill>
                <a:effectLst/>
                <a:uLnTx/>
                <a:uFillTx/>
                <a:latin typeface="Georgia" panose="02040502050405020303" pitchFamily="18" charset="0"/>
                <a:ea typeface="+mj-ea"/>
                <a:cs typeface="+mj-cs"/>
              </a:rPr>
              <a:t>Montana Forest Industry Census</a:t>
            </a:r>
          </a:p>
        </p:txBody>
      </p:sp>
      <p:sp>
        <p:nvSpPr>
          <p:cNvPr id="3" name="Content Placeholder 2"/>
          <p:cNvSpPr txBox="1">
            <a:spLocks/>
          </p:cNvSpPr>
          <p:nvPr/>
        </p:nvSpPr>
        <p:spPr>
          <a:xfrm>
            <a:off x="411560" y="1450041"/>
            <a:ext cx="7932340" cy="39579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a:pPr>
            <a:r>
              <a:rPr kumimoji="0" lang="en-US" sz="2400" b="0" i="0" strike="noStrike" kern="1200" cap="none" spc="0" normalizeH="0" baseline="0" noProof="0" dirty="0">
                <a:ln>
                  <a:noFill/>
                </a:ln>
                <a:solidFill>
                  <a:prstClr val="black"/>
                </a:solidFill>
                <a:effectLst/>
                <a:uLnTx/>
                <a:uFillTx/>
                <a:latin typeface="Georgia" panose="02040502050405020303" pitchFamily="18" charset="0"/>
                <a:ea typeface="+mn-ea"/>
                <a:cs typeface="+mn-cs"/>
              </a:rPr>
              <a:t>1976, 1981, 1988,</a:t>
            </a:r>
            <a:r>
              <a:rPr kumimoji="0" lang="en-US" sz="2400" b="0" i="0" strike="noStrike" kern="1200" cap="none" spc="0" normalizeH="0" noProof="0" dirty="0">
                <a:ln>
                  <a:noFill/>
                </a:ln>
                <a:solidFill>
                  <a:prstClr val="black"/>
                </a:solidFill>
                <a:effectLst/>
                <a:uLnTx/>
                <a:uFillTx/>
                <a:latin typeface="Georgia" panose="02040502050405020303" pitchFamily="18" charset="0"/>
                <a:ea typeface="+mn-ea"/>
                <a:cs typeface="+mn-cs"/>
              </a:rPr>
              <a:t> </a:t>
            </a:r>
            <a:r>
              <a:rPr kumimoji="0" lang="en-US" sz="2400" b="0" i="0" strike="noStrike" kern="1200" cap="none" spc="0" normalizeH="0" baseline="0" noProof="0" dirty="0">
                <a:ln>
                  <a:noFill/>
                </a:ln>
                <a:solidFill>
                  <a:prstClr val="black"/>
                </a:solidFill>
                <a:effectLst/>
                <a:uLnTx/>
                <a:uFillTx/>
                <a:latin typeface="Georgia" panose="02040502050405020303" pitchFamily="18" charset="0"/>
                <a:ea typeface="+mn-ea"/>
                <a:cs typeface="+mn-cs"/>
              </a:rPr>
              <a:t>1994, 1998, 2004, 2009, 2014, 2018</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400" b="1" i="0" u="sng" strike="noStrike" kern="1200" cap="none" spc="0" normalizeH="0" baseline="0" noProof="0" dirty="0">
                <a:ln>
                  <a:noFill/>
                </a:ln>
                <a:solidFill>
                  <a:prstClr val="black"/>
                </a:solidFill>
                <a:effectLst/>
                <a:uLnTx/>
                <a:uFillTx/>
                <a:latin typeface="Georgia" panose="02040502050405020303" pitchFamily="18" charset="0"/>
                <a:ea typeface="+mn-ea"/>
                <a:cs typeface="+mn-cs"/>
              </a:rPr>
              <a:t>Timber harvest &amp; flow</a:t>
            </a:r>
            <a:r>
              <a:rPr kumimoji="0" lang="en-US" sz="24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volume, species, size, county and ownership, destination &amp; uses.</a:t>
            </a:r>
            <a:endParaRPr kumimoji="0" lang="en-US" sz="2400" b="0" i="0" u="sng"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400" b="1" i="0" u="sng" strike="noStrike" kern="1200" cap="none" spc="0" normalizeH="0" baseline="0" noProof="0" dirty="0">
                <a:ln>
                  <a:noFill/>
                </a:ln>
                <a:solidFill>
                  <a:prstClr val="black"/>
                </a:solidFill>
                <a:effectLst/>
                <a:uLnTx/>
                <a:uFillTx/>
                <a:latin typeface="Georgia" panose="02040502050405020303" pitchFamily="18" charset="0"/>
                <a:ea typeface="+mn-ea"/>
                <a:cs typeface="+mn-cs"/>
              </a:rPr>
              <a:t>Mill type</a:t>
            </a: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location, capacity, equipment, employment.</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400" b="1" i="0" u="sng" strike="noStrike" kern="1200" cap="none" spc="0" normalizeH="0" baseline="0" noProof="0" dirty="0">
                <a:ln>
                  <a:noFill/>
                </a:ln>
                <a:solidFill>
                  <a:prstClr val="black"/>
                </a:solidFill>
                <a:effectLst/>
                <a:uLnTx/>
                <a:uFillTx/>
                <a:latin typeface="Georgia" panose="02040502050405020303" pitchFamily="18" charset="0"/>
                <a:ea typeface="+mn-ea"/>
                <a:cs typeface="+mn-cs"/>
              </a:rPr>
              <a:t>Product</a:t>
            </a: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volume, sales and market locations.</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400" b="1" i="0" u="sng" strike="noStrike" kern="1200" cap="none" spc="0" normalizeH="0" baseline="0" noProof="0" dirty="0">
                <a:ln>
                  <a:noFill/>
                </a:ln>
                <a:solidFill>
                  <a:prstClr val="black"/>
                </a:solidFill>
                <a:effectLst/>
                <a:uLnTx/>
                <a:uFillTx/>
                <a:latin typeface="Georgia" panose="02040502050405020303" pitchFamily="18" charset="0"/>
                <a:ea typeface="+mn-ea"/>
                <a:cs typeface="+mn-cs"/>
              </a:rPr>
              <a:t>Mill residue</a:t>
            </a: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volumes of bark &amp; wood fiber uses.</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400" b="1" i="0" u="sng" strike="noStrike" kern="1200" cap="none" spc="0" normalizeH="0" baseline="0" noProof="0" dirty="0">
                <a:ln>
                  <a:noFill/>
                </a:ln>
                <a:solidFill>
                  <a:prstClr val="black"/>
                </a:solidFill>
                <a:effectLst/>
                <a:uLnTx/>
                <a:uFillTx/>
                <a:latin typeface="Georgia" panose="02040502050405020303" pitchFamily="18" charset="0"/>
                <a:ea typeface="+mn-ea"/>
                <a:cs typeface="+mn-cs"/>
              </a:rPr>
              <a:t>Employment and labor income</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2400" b="0" i="0" u="sng"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5" name="Picture 4">
            <a:extLst>
              <a:ext uri="{FF2B5EF4-FFF2-40B4-BE49-F238E27FC236}">
                <a16:creationId xmlns:a16="http://schemas.microsoft.com/office/drawing/2014/main" id="{462097AC-F14D-49F7-AF1E-965C3810BC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1989" y="877532"/>
            <a:ext cx="3200400" cy="2327409"/>
          </a:xfrm>
          <a:prstGeom prst="rect">
            <a:avLst/>
          </a:prstGeom>
        </p:spPr>
      </p:pic>
      <p:pic>
        <p:nvPicPr>
          <p:cNvPr id="7" name="Picture 6">
            <a:extLst>
              <a:ext uri="{FF2B5EF4-FFF2-40B4-BE49-F238E27FC236}">
                <a16:creationId xmlns:a16="http://schemas.microsoft.com/office/drawing/2014/main" id="{76C8A114-7644-47E4-B761-D43739672D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511989" y="3429000"/>
            <a:ext cx="3200400" cy="2313169"/>
          </a:xfrm>
          <a:prstGeom prst="rect">
            <a:avLst/>
          </a:prstGeom>
        </p:spPr>
      </p:pic>
    </p:spTree>
    <p:extLst>
      <p:ext uri="{BB962C8B-B14F-4D97-AF65-F5344CB8AC3E}">
        <p14:creationId xmlns:p14="http://schemas.microsoft.com/office/powerpoint/2010/main" val="2368148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7458" y="83129"/>
            <a:ext cx="5212399" cy="6763327"/>
          </a:xfrm>
          <a:prstGeom prst="rect">
            <a:avLst/>
          </a:prstGeom>
        </p:spPr>
      </p:pic>
      <p:pic>
        <p:nvPicPr>
          <p:cNvPr id="5" name="Picture 4"/>
          <p:cNvPicPr>
            <a:picLocks noChangeAspect="1"/>
          </p:cNvPicPr>
          <p:nvPr/>
        </p:nvPicPr>
        <p:blipFill>
          <a:blip r:embed="rId4"/>
          <a:stretch>
            <a:fillRect/>
          </a:stretch>
        </p:blipFill>
        <p:spPr>
          <a:xfrm>
            <a:off x="9812708" y="6257109"/>
            <a:ext cx="2379292" cy="589347"/>
          </a:xfrm>
          <a:prstGeom prst="rect">
            <a:avLst/>
          </a:prstGeom>
        </p:spPr>
      </p:pic>
      <p:sp>
        <p:nvSpPr>
          <p:cNvPr id="6" name="Title 1"/>
          <p:cNvSpPr>
            <a:spLocks noGrp="1"/>
          </p:cNvSpPr>
          <p:nvPr>
            <p:ph type="title"/>
          </p:nvPr>
        </p:nvSpPr>
        <p:spPr>
          <a:xfrm>
            <a:off x="5737091" y="1171303"/>
            <a:ext cx="6454909" cy="1143000"/>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Delivered Log Prices</a:t>
            </a:r>
          </a:p>
        </p:txBody>
      </p:sp>
      <p:sp>
        <p:nvSpPr>
          <p:cNvPr id="7" name="Content Placeholder 2"/>
          <p:cNvSpPr>
            <a:spLocks noGrp="1"/>
          </p:cNvSpPr>
          <p:nvPr>
            <p:ph idx="1"/>
          </p:nvPr>
        </p:nvSpPr>
        <p:spPr>
          <a:xfrm>
            <a:off x="5737092" y="2314303"/>
            <a:ext cx="6110920" cy="4347754"/>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Quarterly</a:t>
            </a:r>
          </a:p>
          <a:p>
            <a:r>
              <a:rPr lang="en-US" b="1" dirty="0">
                <a:latin typeface="Tahoma" panose="020B0604030504040204" pitchFamily="34" charset="0"/>
                <a:ea typeface="Tahoma" panose="020B0604030504040204" pitchFamily="34" charset="0"/>
                <a:cs typeface="Tahoma" panose="020B0604030504040204" pitchFamily="34" charset="0"/>
              </a:rPr>
              <a:t>Since 1985</a:t>
            </a:r>
          </a:p>
          <a:p>
            <a:r>
              <a:rPr lang="en-US" b="1" dirty="0">
                <a:latin typeface="Tahoma" panose="020B0604030504040204" pitchFamily="34" charset="0"/>
                <a:ea typeface="Tahoma" panose="020B0604030504040204" pitchFamily="34" charset="0"/>
                <a:cs typeface="Tahoma" panose="020B0604030504040204" pitchFamily="34" charset="0"/>
              </a:rPr>
              <a:t>Montana sawmills accounting for &gt;90% of volume processed</a:t>
            </a:r>
          </a:p>
          <a:p>
            <a:r>
              <a:rPr lang="en-US" b="1" dirty="0">
                <a:latin typeface="Tahoma" panose="020B0604030504040204" pitchFamily="34" charset="0"/>
                <a:ea typeface="Tahoma" panose="020B0604030504040204" pitchFamily="34" charset="0"/>
                <a:cs typeface="Tahoma" panose="020B0604030504040204" pitchFamily="34" charset="0"/>
              </a:rPr>
              <a:t>Online at: </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bber.umt.edu/FIR/F_LogPrice.asp</a:t>
            </a:r>
          </a:p>
        </p:txBody>
      </p:sp>
    </p:spTree>
    <p:extLst>
      <p:ext uri="{BB962C8B-B14F-4D97-AF65-F5344CB8AC3E}">
        <p14:creationId xmlns:p14="http://schemas.microsoft.com/office/powerpoint/2010/main" val="2439326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9" y="22123"/>
            <a:ext cx="11915774" cy="822242"/>
          </a:xfrm>
        </p:spPr>
        <p:txBody>
          <a:bodyPr>
            <a:norm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Lumber prices vs. delivered log prices 2000-2017</a:t>
            </a:r>
            <a:endParaRPr lang="en-US" sz="3600" b="1" dirty="0"/>
          </a:p>
        </p:txBody>
      </p:sp>
      <p:sp>
        <p:nvSpPr>
          <p:cNvPr id="4" name="TextBox 3"/>
          <p:cNvSpPr txBox="1"/>
          <p:nvPr/>
        </p:nvSpPr>
        <p:spPr>
          <a:xfrm>
            <a:off x="0" y="6407349"/>
            <a:ext cx="4495800" cy="307777"/>
          </a:xfrm>
          <a:prstGeom prst="rect">
            <a:avLst/>
          </a:prstGeom>
          <a:noFill/>
        </p:spPr>
        <p:txBody>
          <a:bodyPr wrap="square" rtlCol="0">
            <a:spAutoFit/>
          </a:bodyPr>
          <a:lstStyle/>
          <a:p>
            <a:r>
              <a:rPr lang="en-US" sz="1400" b="1" dirty="0"/>
              <a:t>(Sources: Random Lengths; BBER)</a:t>
            </a:r>
          </a:p>
        </p:txBody>
      </p:sp>
      <p:pic>
        <p:nvPicPr>
          <p:cNvPr id="7" name="Picture 6"/>
          <p:cNvPicPr>
            <a:picLocks noChangeAspect="1"/>
          </p:cNvPicPr>
          <p:nvPr/>
        </p:nvPicPr>
        <p:blipFill>
          <a:blip r:embed="rId3"/>
          <a:stretch>
            <a:fillRect/>
          </a:stretch>
        </p:blipFill>
        <p:spPr>
          <a:xfrm>
            <a:off x="959108" y="844365"/>
            <a:ext cx="10254736" cy="5562984"/>
          </a:xfrm>
          <a:prstGeom prst="rect">
            <a:avLst/>
          </a:prstGeom>
        </p:spPr>
      </p:pic>
      <p:pic>
        <p:nvPicPr>
          <p:cNvPr id="5" name="Picture 4" descr="FIRP-email-sig-logo"/>
          <p:cNvPicPr/>
          <p:nvPr/>
        </p:nvPicPr>
        <p:blipFill>
          <a:blip r:embed="rId4">
            <a:extLst>
              <a:ext uri="{28A0092B-C50C-407E-A947-70E740481C1C}">
                <a14:useLocalDpi xmlns:a14="http://schemas.microsoft.com/office/drawing/2010/main" val="0"/>
              </a:ext>
            </a:extLst>
          </a:blip>
          <a:srcRect/>
          <a:stretch>
            <a:fillRect/>
          </a:stretch>
        </p:blipFill>
        <p:spPr bwMode="auto">
          <a:xfrm>
            <a:off x="10475976" y="6407349"/>
            <a:ext cx="1694180" cy="450651"/>
          </a:xfrm>
          <a:prstGeom prst="rect">
            <a:avLst/>
          </a:prstGeom>
          <a:noFill/>
          <a:ln>
            <a:noFill/>
          </a:ln>
        </p:spPr>
      </p:pic>
    </p:spTree>
    <p:extLst>
      <p:ext uri="{BB962C8B-B14F-4D97-AF65-F5344CB8AC3E}">
        <p14:creationId xmlns:p14="http://schemas.microsoft.com/office/powerpoint/2010/main" val="1924980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544" y="6581001"/>
            <a:ext cx="4560711" cy="276999"/>
          </a:xfrm>
          <a:prstGeom prst="rect">
            <a:avLst/>
          </a:prstGeom>
          <a:noFill/>
        </p:spPr>
        <p:txBody>
          <a:bodyPr wrap="square" rtlCol="0">
            <a:spAutoFit/>
          </a:bodyPr>
          <a:lstStyle/>
          <a:p>
            <a:r>
              <a:rPr lang="en-US" sz="1200" b="1" dirty="0"/>
              <a:t>Source: BBER and Random Lengths</a:t>
            </a:r>
          </a:p>
        </p:txBody>
      </p:sp>
      <p:sp>
        <p:nvSpPr>
          <p:cNvPr id="9" name="TextBox 8"/>
          <p:cNvSpPr txBox="1"/>
          <p:nvPr/>
        </p:nvSpPr>
        <p:spPr>
          <a:xfrm>
            <a:off x="1294166" y="131049"/>
            <a:ext cx="9586912" cy="584775"/>
          </a:xfrm>
          <a:prstGeom prst="rect">
            <a:avLst/>
          </a:prstGeom>
          <a:noFill/>
        </p:spPr>
        <p:txBody>
          <a:bodyPr wrap="square" rtlCol="0">
            <a:spAutoFit/>
          </a:bodyPr>
          <a:lstStyle/>
          <a:p>
            <a:pPr algn="ctr"/>
            <a:r>
              <a:rPr lang="en-US" sz="3200" b="1" dirty="0"/>
              <a:t>Lumber prices vs. delivered log prices 2000-2021</a:t>
            </a:r>
          </a:p>
        </p:txBody>
      </p:sp>
      <p:pic>
        <p:nvPicPr>
          <p:cNvPr id="7" name="Picture 6"/>
          <p:cNvPicPr>
            <a:picLocks noChangeAspect="1"/>
          </p:cNvPicPr>
          <p:nvPr/>
        </p:nvPicPr>
        <p:blipFill rotWithShape="1">
          <a:blip r:embed="rId3"/>
          <a:srcRect l="1256" t="1443" r="1022" b="2210"/>
          <a:stretch/>
        </p:blipFill>
        <p:spPr>
          <a:xfrm>
            <a:off x="783771" y="875211"/>
            <a:ext cx="10475454" cy="5495109"/>
          </a:xfrm>
          <a:prstGeom prst="rect">
            <a:avLst/>
          </a:prstGeom>
        </p:spPr>
      </p:pic>
      <p:pic>
        <p:nvPicPr>
          <p:cNvPr id="5" name="Picture 4" descr="FIRP-email-sig-logo"/>
          <p:cNvPicPr/>
          <p:nvPr/>
        </p:nvPicPr>
        <p:blipFill>
          <a:blip r:embed="rId4">
            <a:extLst>
              <a:ext uri="{28A0092B-C50C-407E-A947-70E740481C1C}">
                <a14:useLocalDpi xmlns:a14="http://schemas.microsoft.com/office/drawing/2010/main" val="0"/>
              </a:ext>
            </a:extLst>
          </a:blip>
          <a:srcRect/>
          <a:stretch>
            <a:fillRect/>
          </a:stretch>
        </p:blipFill>
        <p:spPr bwMode="auto">
          <a:xfrm>
            <a:off x="10109200" y="6258560"/>
            <a:ext cx="2082800" cy="595702"/>
          </a:xfrm>
          <a:prstGeom prst="rect">
            <a:avLst/>
          </a:prstGeom>
          <a:noFill/>
          <a:ln>
            <a:noFill/>
          </a:ln>
        </p:spPr>
      </p:pic>
    </p:spTree>
    <p:extLst>
      <p:ext uri="{BB962C8B-B14F-4D97-AF65-F5344CB8AC3E}">
        <p14:creationId xmlns:p14="http://schemas.microsoft.com/office/powerpoint/2010/main" val="3374837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RP-email-sig-logo"/>
          <p:cNvPicPr/>
          <p:nvPr/>
        </p:nvPicPr>
        <p:blipFill>
          <a:blip r:embed="rId3">
            <a:extLst>
              <a:ext uri="{28A0092B-C50C-407E-A947-70E740481C1C}">
                <a14:useLocalDpi xmlns:a14="http://schemas.microsoft.com/office/drawing/2010/main" val="0"/>
              </a:ext>
            </a:extLst>
          </a:blip>
          <a:srcRect/>
          <a:stretch>
            <a:fillRect/>
          </a:stretch>
        </p:blipFill>
        <p:spPr bwMode="auto">
          <a:xfrm>
            <a:off x="9684456" y="6097267"/>
            <a:ext cx="2393244" cy="649111"/>
          </a:xfrm>
          <a:prstGeom prst="rect">
            <a:avLst/>
          </a:prstGeom>
          <a:noFill/>
          <a:ln>
            <a:noFill/>
          </a:ln>
        </p:spPr>
      </p:pic>
      <p:sp>
        <p:nvSpPr>
          <p:cNvPr id="9" name="TextBox 8"/>
          <p:cNvSpPr txBox="1"/>
          <p:nvPr/>
        </p:nvSpPr>
        <p:spPr>
          <a:xfrm>
            <a:off x="455114" y="310089"/>
            <a:ext cx="9586912" cy="6370975"/>
          </a:xfrm>
          <a:prstGeom prst="rect">
            <a:avLst/>
          </a:prstGeom>
          <a:noFill/>
        </p:spPr>
        <p:txBody>
          <a:bodyPr wrap="square" rtlCol="0">
            <a:spAutoFit/>
          </a:bodyPr>
          <a:lstStyle/>
          <a:p>
            <a:r>
              <a:rPr lang="en-US" sz="3200" b="1" dirty="0"/>
              <a:t>Forest Service R-1 Timber Appraisal</a:t>
            </a:r>
          </a:p>
          <a:p>
            <a:pPr lvl="1"/>
            <a:r>
              <a:rPr lang="en-US" sz="2400" b="1" dirty="0"/>
              <a:t>Providing Timber Appraisal Equations for estimating fair market value of standing timber since January 2019.</a:t>
            </a:r>
          </a:p>
          <a:p>
            <a:endParaRPr lang="en-US" sz="2000" b="1" dirty="0"/>
          </a:p>
          <a:p>
            <a:r>
              <a:rPr lang="en-US" sz="3200" b="1" dirty="0"/>
              <a:t>Logging &amp; Hauling Costs</a:t>
            </a:r>
          </a:p>
          <a:p>
            <a:pPr lvl="1"/>
            <a:r>
              <a:rPr lang="en-US" sz="2400" b="1" dirty="0"/>
              <a:t>Providing Logging &amp; Hauling Costs to USDA Forest Service, Region 1 since 2005.</a:t>
            </a:r>
          </a:p>
          <a:p>
            <a:endParaRPr lang="en-US" sz="2000" b="1" dirty="0"/>
          </a:p>
          <a:p>
            <a:r>
              <a:rPr lang="en-US" sz="3200" b="1" dirty="0"/>
              <a:t>Timber Flow and Market Areas/Appraisal Zones</a:t>
            </a:r>
          </a:p>
          <a:p>
            <a:pPr lvl="1"/>
            <a:r>
              <a:rPr lang="en-US" sz="2400" b="1" dirty="0"/>
              <a:t>Used by USDA Forest Service (nationally) in regional economic analysis of timber industry impacts and to determine appraisal zones in Region 1 since 1991, and Region 4 since 2019.</a:t>
            </a:r>
          </a:p>
          <a:p>
            <a:pPr lvl="4"/>
            <a:endParaRPr lang="en-US" sz="2000" b="1" dirty="0"/>
          </a:p>
          <a:p>
            <a:r>
              <a:rPr lang="en-US" sz="3200" b="1" dirty="0"/>
              <a:t>Transaction Evidence Appraisal Equations</a:t>
            </a:r>
          </a:p>
          <a:p>
            <a:pPr lvl="1"/>
            <a:r>
              <a:rPr lang="en-US" sz="2400" b="1" dirty="0"/>
              <a:t>Peer reviewed in Western Journal of Applied Forestry, Canadian Journal of Forest Research, Appraisal Journal, Forest Industries</a:t>
            </a:r>
            <a:endParaRPr lang="en-US" sz="3200" b="1" dirty="0"/>
          </a:p>
        </p:txBody>
      </p:sp>
    </p:spTree>
    <p:extLst>
      <p:ext uri="{BB962C8B-B14F-4D97-AF65-F5344CB8AC3E}">
        <p14:creationId xmlns:p14="http://schemas.microsoft.com/office/powerpoint/2010/main" val="3708290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4267200" cy="1143000"/>
          </a:xfrm>
        </p:spPr>
        <p:txBody>
          <a:bodyPr>
            <a:normAutofit fontScale="90000"/>
          </a:bodyPr>
          <a:lstStyle/>
          <a:p>
            <a:pPr algn="l"/>
            <a:r>
              <a:rPr lang="en-US" b="1" dirty="0">
                <a:latin typeface="Tahoma" panose="020B0604030504040204" pitchFamily="34" charset="0"/>
                <a:ea typeface="Tahoma" panose="020B0604030504040204" pitchFamily="34" charset="0"/>
                <a:cs typeface="Tahoma" panose="020B0604030504040204" pitchFamily="34" charset="0"/>
              </a:rPr>
              <a:t>Why Estimate Logging Costs?</a:t>
            </a:r>
          </a:p>
        </p:txBody>
      </p:sp>
      <p:sp>
        <p:nvSpPr>
          <p:cNvPr id="3" name="Content Placeholder 2"/>
          <p:cNvSpPr>
            <a:spLocks noGrp="1"/>
          </p:cNvSpPr>
          <p:nvPr>
            <p:ph idx="1"/>
          </p:nvPr>
        </p:nvSpPr>
        <p:spPr>
          <a:xfrm>
            <a:off x="1600200" y="1371600"/>
            <a:ext cx="8839200" cy="3621927"/>
          </a:xfrm>
          <a:solidFill>
            <a:schemeClr val="bg1">
              <a:lumMod val="85000"/>
            </a:schemeClr>
          </a:solidFill>
          <a:ln>
            <a:noFill/>
          </a:ln>
          <a:effectLst>
            <a:outerShdw blurRad="44450" dist="27940" dir="5400000" algn="ctr">
              <a:srgbClr val="000000">
                <a:alpha val="32000"/>
              </a:srgbClr>
            </a:outerShdw>
          </a:effectLst>
        </p:spPr>
        <p:txBody>
          <a:bodyPr>
            <a:normAutofit fontScale="77500" lnSpcReduction="20000"/>
          </a:bodyPr>
          <a:lstStyle/>
          <a:p>
            <a:r>
              <a:rPr lang="en-US" dirty="0">
                <a:latin typeface="Tahoma" panose="020B0604030504040204" pitchFamily="34" charset="0"/>
                <a:ea typeface="Tahoma" panose="020B0604030504040204" pitchFamily="34" charset="0"/>
                <a:cs typeface="Tahoma" panose="020B0604030504040204" pitchFamily="34" charset="0"/>
              </a:rPr>
              <a:t>To remain aware of impacts of changes and help maintain industry viability, managers and contractors must remain informed of operating costs. </a:t>
            </a:r>
          </a:p>
          <a:p>
            <a:r>
              <a:rPr lang="en-US" dirty="0">
                <a:latin typeface="Tahoma" panose="020B0604030504040204" pitchFamily="34" charset="0"/>
                <a:ea typeface="Tahoma" panose="020B0604030504040204" pitchFamily="34" charset="0"/>
                <a:cs typeface="Tahoma" panose="020B0604030504040204" pitchFamily="34" charset="0"/>
              </a:rPr>
              <a:t>Is the current harvesting capacity adequate to meet future demand?</a:t>
            </a:r>
          </a:p>
          <a:p>
            <a:r>
              <a:rPr lang="en-US" dirty="0">
                <a:latin typeface="Tahoma" panose="020B0604030504040204" pitchFamily="34" charset="0"/>
                <a:ea typeface="Tahoma" panose="020B0604030504040204" pitchFamily="34" charset="0"/>
                <a:cs typeface="Tahoma" panose="020B0604030504040204" pitchFamily="34" charset="0"/>
              </a:rPr>
              <a:t>Industry expressed needs:</a:t>
            </a:r>
          </a:p>
          <a:p>
            <a:pPr lvl="1"/>
            <a:r>
              <a:rPr lang="en-US" dirty="0">
                <a:latin typeface="Tahoma" panose="020B0604030504040204" pitchFamily="34" charset="0"/>
                <a:ea typeface="Tahoma" panose="020B0604030504040204" pitchFamily="34" charset="0"/>
                <a:cs typeface="Tahoma" panose="020B0604030504040204" pitchFamily="34" charset="0"/>
              </a:rPr>
              <a:t>Provide resource for assessing equipment types and entry costs</a:t>
            </a:r>
          </a:p>
          <a:p>
            <a:pPr lvl="1"/>
            <a:r>
              <a:rPr lang="en-US" dirty="0">
                <a:latin typeface="Tahoma" panose="020B0604030504040204" pitchFamily="34" charset="0"/>
                <a:ea typeface="Tahoma" panose="020B0604030504040204" pitchFamily="34" charset="0"/>
                <a:cs typeface="Tahoma" panose="020B0604030504040204" pitchFamily="34" charset="0"/>
              </a:rPr>
              <a:t>Provide equipment cost and price per unit volume data for negotiation tool/baseline guide for bidding or appraisal for extended industry</a:t>
            </a:r>
          </a:p>
          <a:p>
            <a:endParaRPr lang="en-US" dirty="0">
              <a:ea typeface="Tahoma" pitchFamily="34" charset="0"/>
              <a:cs typeface="Tahoma" pitchFamily="34" charset="0"/>
            </a:endParaRPr>
          </a:p>
          <a:p>
            <a:endParaRPr lang="en-US" dirty="0"/>
          </a:p>
          <a:p>
            <a:pPr lvl="1"/>
            <a:endParaRPr lang="en-US" sz="1600" dirty="0"/>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6995" y="4993528"/>
            <a:ext cx="2779477" cy="188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2622" y="4993528"/>
            <a:ext cx="2849983" cy="188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stretch>
            <a:fillRect/>
          </a:stretch>
        </p:blipFill>
        <p:spPr>
          <a:xfrm>
            <a:off x="4830154" y="6165669"/>
            <a:ext cx="2379292" cy="678477"/>
          </a:xfrm>
          <a:prstGeom prst="rect">
            <a:avLst/>
          </a:prstGeom>
        </p:spPr>
      </p:pic>
    </p:spTree>
    <p:extLst>
      <p:ext uri="{BB962C8B-B14F-4D97-AF65-F5344CB8AC3E}">
        <p14:creationId xmlns:p14="http://schemas.microsoft.com/office/powerpoint/2010/main" val="1402370794"/>
      </p:ext>
    </p:extLst>
  </p:cSld>
  <p:clrMapOvr>
    <a:masterClrMapping/>
  </p:clrMapOvr>
</p:sld>
</file>

<file path=ppt/theme/theme1.xml><?xml version="1.0" encoding="utf-8"?>
<a:theme xmlns:a="http://schemas.openxmlformats.org/drawingml/2006/main" name="1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SU_Maroon&amp;Grey">
  <a:themeElements>
    <a:clrScheme name="Custom 1">
      <a:dk1>
        <a:sysClr val="windowText" lastClr="000000"/>
      </a:dk1>
      <a:lt1>
        <a:sysClr val="window" lastClr="FFFFFF"/>
      </a:lt1>
      <a:dk2>
        <a:srgbClr val="5E091A"/>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dge">
  <a:themeElements>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TotalTime>
  <Words>1256</Words>
  <Application>Microsoft Office PowerPoint</Application>
  <PresentationFormat>Widescreen</PresentationFormat>
  <Paragraphs>153</Paragraphs>
  <Slides>16</Slides>
  <Notes>16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16</vt:i4>
      </vt:variant>
    </vt:vector>
  </HeadingPairs>
  <TitlesOfParts>
    <vt:vector size="27" baseType="lpstr">
      <vt:lpstr>Arial</vt:lpstr>
      <vt:lpstr>Calibri</vt:lpstr>
      <vt:lpstr>Calibri Light</vt:lpstr>
      <vt:lpstr>Garamond</vt:lpstr>
      <vt:lpstr>Georgia</vt:lpstr>
      <vt:lpstr>Tahoma</vt:lpstr>
      <vt:lpstr>Wingdings</vt:lpstr>
      <vt:lpstr>1_Office Theme</vt:lpstr>
      <vt:lpstr>MSU_Maroon&amp;Grey</vt:lpstr>
      <vt:lpstr>2_Office Theme</vt:lpstr>
      <vt:lpstr>Edge</vt:lpstr>
      <vt:lpstr>  BBER’s Timber Harvest &amp; Industry  Information &amp; Analysis</vt:lpstr>
      <vt:lpstr>PowerPoint Presentation</vt:lpstr>
      <vt:lpstr>PowerPoint Presentation</vt:lpstr>
      <vt:lpstr>PowerPoint Presentation</vt:lpstr>
      <vt:lpstr>Delivered Log Prices</vt:lpstr>
      <vt:lpstr>Lumber prices vs. delivered log prices 2000-2017</vt:lpstr>
      <vt:lpstr>PowerPoint Presentation</vt:lpstr>
      <vt:lpstr>PowerPoint Presentation</vt:lpstr>
      <vt:lpstr>Why Estimate Logging Costs?</vt:lpstr>
      <vt:lpstr>Logging Cost Studies</vt:lpstr>
      <vt:lpstr>BBER Logging Cost Approach</vt:lpstr>
      <vt:lpstr>PowerPoint Presentation</vt:lpstr>
      <vt:lpstr>Conventional Truck: cost/delivered ton</vt:lpstr>
      <vt:lpstr>Residual Value (RV) Appraisal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Hayes, Steve</dc:creator>
  <cp:lastModifiedBy>Swearingen, Susanne</cp:lastModifiedBy>
  <cp:revision>52</cp:revision>
  <cp:lastPrinted>2021-09-08T17:25:06Z</cp:lastPrinted>
  <dcterms:created xsi:type="dcterms:W3CDTF">2021-04-22T16:21:43Z</dcterms:created>
  <dcterms:modified xsi:type="dcterms:W3CDTF">2024-01-31T21:34:16Z</dcterms:modified>
</cp:coreProperties>
</file>