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74" r:id="rId7"/>
    <p:sldId id="268" r:id="rId8"/>
    <p:sldId id="272" r:id="rId9"/>
    <p:sldId id="275" r:id="rId10"/>
    <p:sldId id="273" r:id="rId11"/>
    <p:sldId id="25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lish, Dacia" initials="E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8E"/>
    <a:srgbClr val="734F9C"/>
    <a:srgbClr val="8766AC"/>
    <a:srgbClr val="105370"/>
    <a:srgbClr val="105382"/>
    <a:srgbClr val="116582"/>
    <a:srgbClr val="136482"/>
    <a:srgbClr val="176D88"/>
    <a:srgbClr val="156888"/>
    <a:srgbClr val="166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rmitchell-vm\Data\DO_RSCH\TPR-NEW\Staff\Jared\fy24\LCWG\productiv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effectLst/>
              </a:rPr>
              <a:t>Average Acreage to Meet Income Requirement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'size and income'!$B$2</c:f>
              <c:strCache>
                <c:ptCount val="1"/>
                <c:pt idx="0">
                  <c:v>Grazing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income'!$B$3:$B$5</c:f>
              <c:numCache>
                <c:formatCode>#,##0</c:formatCode>
                <c:ptCount val="3"/>
                <c:pt idx="0">
                  <c:v>116.82242990654206</c:v>
                </c:pt>
                <c:pt idx="1">
                  <c:v>233.64485981308411</c:v>
                </c:pt>
                <c:pt idx="2">
                  <c:v>311.52647975077883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9-4908-81FC-350EFC2447DF}"/>
            </c:ext>
          </c:extLst>
        </c:ser>
        <c:ser>
          <c:idx val="2"/>
          <c:order val="1"/>
          <c:tx>
            <c:strRef>
              <c:f>'size and income'!$D$2</c:f>
              <c:strCache>
                <c:ptCount val="1"/>
                <c:pt idx="0">
                  <c:v>Wild Hay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income'!$D$3:$D$5</c:f>
              <c:numCache>
                <c:formatCode>#,##0</c:formatCode>
                <c:ptCount val="3"/>
                <c:pt idx="0">
                  <c:v>18.718179095537586</c:v>
                </c:pt>
                <c:pt idx="1">
                  <c:v>37.436358191075172</c:v>
                </c:pt>
                <c:pt idx="2">
                  <c:v>49.915144254766901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9-4908-81FC-350EFC2447DF}"/>
            </c:ext>
          </c:extLst>
        </c:ser>
        <c:ser>
          <c:idx val="3"/>
          <c:order val="2"/>
          <c:tx>
            <c:strRef>
              <c:f>'size and income'!$E$2</c:f>
              <c:strCache>
                <c:ptCount val="1"/>
                <c:pt idx="0">
                  <c:v>Summer Fallow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income'!$E$3:$E$5</c:f>
              <c:numCache>
                <c:formatCode>#,##0</c:formatCode>
                <c:ptCount val="3"/>
                <c:pt idx="0">
                  <c:v>12.241140678452981</c:v>
                </c:pt>
                <c:pt idx="1">
                  <c:v>24.482281356905961</c:v>
                </c:pt>
                <c:pt idx="2">
                  <c:v>32.643041809207951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C9-4908-81FC-350EFC2447DF}"/>
            </c:ext>
          </c:extLst>
        </c:ser>
        <c:ser>
          <c:idx val="4"/>
          <c:order val="3"/>
          <c:tx>
            <c:strRef>
              <c:f>'size and income'!$F$2</c:f>
              <c:strCache>
                <c:ptCount val="1"/>
                <c:pt idx="0">
                  <c:v>Continuously Cropped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income'!$F$3:$F$5</c:f>
              <c:numCache>
                <c:formatCode>#,##0</c:formatCode>
                <c:ptCount val="3"/>
                <c:pt idx="0">
                  <c:v>9.0956939771952747</c:v>
                </c:pt>
                <c:pt idx="1">
                  <c:v>18.191387954390549</c:v>
                </c:pt>
                <c:pt idx="2">
                  <c:v>24.2551839391874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C9-4908-81FC-350EFC2447DF}"/>
            </c:ext>
          </c:extLst>
        </c:ser>
        <c:ser>
          <c:idx val="1"/>
          <c:order val="4"/>
          <c:tx>
            <c:strRef>
              <c:f>'size and income'!$C$2</c:f>
              <c:strCache>
                <c:ptCount val="1"/>
                <c:pt idx="0">
                  <c:v>Irrigated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income'!$C$3:$C$5</c:f>
              <c:numCache>
                <c:formatCode>#,##0</c:formatCode>
                <c:ptCount val="3"/>
                <c:pt idx="0">
                  <c:v>4.745453855206712</c:v>
                </c:pt>
                <c:pt idx="1">
                  <c:v>9.4909077104134241</c:v>
                </c:pt>
                <c:pt idx="2">
                  <c:v>12.654543613884567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C9-4908-81FC-350EFC2447DF}"/>
            </c:ext>
          </c:extLst>
        </c:ser>
        <c:ser>
          <c:idx val="5"/>
          <c:order val="5"/>
          <c:tx>
            <c:strRef>
              <c:f>'size and income'!$G$2</c:f>
              <c:strCache>
                <c:ptCount val="1"/>
                <c:pt idx="0">
                  <c:v>Specialty Crop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income'!$A$3:$A$5</c:f>
              <c:numCache>
                <c:formatCode>"$"#,##0_);[Red]\("$"#,##0\)</c:formatCode>
                <c:ptCount val="3"/>
                <c:pt idx="0">
                  <c:v>1500</c:v>
                </c:pt>
                <c:pt idx="1">
                  <c:v>3000</c:v>
                </c:pt>
                <c:pt idx="2">
                  <c:v>4000</c:v>
                </c:pt>
              </c:numCache>
            </c:numRef>
          </c:cat>
          <c:val>
            <c:numRef>
              <c:f>'size and income'!$G$3:$G$5</c:f>
              <c:numCache>
                <c:formatCode>#,##0</c:formatCode>
                <c:ptCount val="3"/>
                <c:pt idx="0">
                  <c:v>4.1946308724832209</c:v>
                </c:pt>
                <c:pt idx="1">
                  <c:v>8.3892617449664417</c:v>
                </c:pt>
                <c:pt idx="2">
                  <c:v>11.185682326621924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9-4908-81FC-350EFC2447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28423327"/>
        <c:axId val="755025375"/>
      </c:barChart>
      <c:catAx>
        <c:axId val="328423327"/>
        <c:scaling>
          <c:orientation val="maxMin"/>
        </c:scaling>
        <c:delete val="0"/>
        <c:axPos val="l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025375"/>
        <c:crosses val="autoZero"/>
        <c:auto val="1"/>
        <c:lblAlgn val="ctr"/>
        <c:lblOffset val="100"/>
        <c:noMultiLvlLbl val="0"/>
      </c:catAx>
      <c:valAx>
        <c:axId val="75502537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233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6D0F5-C3EE-E941-92A8-A81D2BFF860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4C749-6681-214E-A011-65AA6F0CC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4C749-6681-214E-A011-65AA6F0CC3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9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4C749-6681-214E-A011-65AA6F0CC3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7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4C749-6681-214E-A011-65AA6F0CC3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6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6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624A-6017-6041-9690-40AC16BEF87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821F-0E9A-D84E-8A92-0EE1870F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file:///\\dormitchell-vm\Data\DO_RSCH\TPR-NEW\Staff\Jared\fy24\LCWG\productivity.xlsx!custom%20income%20estimate!R1C1:R10C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078" y="429137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Income Requirements for Agricultural Land Classification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3871C9C1-2D39-4FB5-B173-5C3DB1502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610" y="4164248"/>
            <a:ext cx="864687" cy="77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6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1E3647C-7B49-48FD-B324-96ED9FB535A6}"/>
              </a:ext>
            </a:extLst>
          </p:cNvPr>
          <p:cNvSpPr txBox="1">
            <a:spLocks/>
          </p:cNvSpPr>
          <p:nvPr/>
        </p:nvSpPr>
        <p:spPr>
          <a:xfrm>
            <a:off x="450148" y="278055"/>
            <a:ext cx="5836352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Acre Income Requirement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0DB3EBE-A7FE-4211-9352-B460EEF92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F2E7A7-F4DF-3430-5154-7EC0B0BB7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09249"/>
              </p:ext>
            </p:extLst>
          </p:nvPr>
        </p:nvGraphicFramePr>
        <p:xfrm>
          <a:off x="558674" y="2722678"/>
          <a:ext cx="8026651" cy="1530300"/>
        </p:xfrm>
        <a:graphic>
          <a:graphicData uri="http://schemas.openxmlformats.org/drawingml/2006/table">
            <a:tbl>
              <a:tblPr/>
              <a:tblGrid>
                <a:gridCol w="971950">
                  <a:extLst>
                    <a:ext uri="{9D8B030D-6E8A-4147-A177-3AD203B41FA5}">
                      <a16:colId xmlns:a16="http://schemas.microsoft.com/office/drawing/2014/main" val="71106114"/>
                    </a:ext>
                  </a:extLst>
                </a:gridCol>
                <a:gridCol w="225477">
                  <a:extLst>
                    <a:ext uri="{9D8B030D-6E8A-4147-A177-3AD203B41FA5}">
                      <a16:colId xmlns:a16="http://schemas.microsoft.com/office/drawing/2014/main" val="3262346562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1563677045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3575631170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2941739976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3614596142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2747819092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1163264171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3696216895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1785075750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1079829598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2504928636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2431426082"/>
                    </a:ext>
                  </a:extLst>
                </a:gridCol>
                <a:gridCol w="569102">
                  <a:extLst>
                    <a:ext uri="{9D8B030D-6E8A-4147-A177-3AD203B41FA5}">
                      <a16:colId xmlns:a16="http://schemas.microsoft.com/office/drawing/2014/main" val="2245963181"/>
                    </a:ext>
                  </a:extLst>
                </a:gridCol>
              </a:tblGrid>
              <a:tr h="1275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Productivity by Land Use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11259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Requirement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Grazing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Irrigated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Hay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Fallow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Continuously Cropped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Specialty Crop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000994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861689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209200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890022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019020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229026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513741"/>
                  </a:ext>
                </a:extLst>
              </a:tr>
              <a:tr h="12752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167.79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788964"/>
                  </a:ext>
                </a:extLst>
              </a:tr>
              <a:tr h="1275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Average Productivity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bushels/acre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614169"/>
                  </a:ext>
                </a:extLst>
              </a:tr>
              <a:tr h="1275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Commodity Price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/AUM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$111.30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$111.30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/bushel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/bushel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$5.96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/bushel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95627"/>
                  </a:ext>
                </a:extLst>
              </a:tr>
              <a:tr h="1275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Estimated Income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 </a:t>
                      </a:r>
                    </a:p>
                  </a:txBody>
                  <a:tcPr marL="6376" marR="6376" marT="6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 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 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 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 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$358 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6376" marR="6376" marT="63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9408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8EA8508-3781-0BDB-A2E5-97B1685E9847}"/>
              </a:ext>
            </a:extLst>
          </p:cNvPr>
          <p:cNvSpPr txBox="1"/>
          <p:nvPr/>
        </p:nvSpPr>
        <p:spPr>
          <a:xfrm>
            <a:off x="450149" y="912717"/>
            <a:ext cx="58363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Gross Income = Productivity X Commodity Price</a:t>
            </a:r>
          </a:p>
          <a:p>
            <a:endParaRPr lang="en-US" dirty="0"/>
          </a:p>
          <a:p>
            <a:r>
              <a:rPr lang="en-US" sz="1400" dirty="0"/>
              <a:t>Commodities:</a:t>
            </a:r>
          </a:p>
          <a:p>
            <a:r>
              <a:rPr lang="en-US" sz="1400" dirty="0"/>
              <a:t>Animal Unit Months – grazing land</a:t>
            </a:r>
          </a:p>
          <a:p>
            <a:r>
              <a:rPr lang="en-US" sz="1400" dirty="0"/>
              <a:t>Alfalfa Hay – irrigated and wild hay land</a:t>
            </a:r>
          </a:p>
          <a:p>
            <a:r>
              <a:rPr lang="en-US" sz="1400" dirty="0"/>
              <a:t>Spring Wheat – summer fallow, continuously cropped, and specialty crop land</a:t>
            </a:r>
          </a:p>
        </p:txBody>
      </p:sp>
    </p:spTree>
    <p:extLst>
      <p:ext uri="{BB962C8B-B14F-4D97-AF65-F5344CB8AC3E}">
        <p14:creationId xmlns:p14="http://schemas.microsoft.com/office/powerpoint/2010/main" val="181639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1E3647C-7B49-48FD-B324-96ED9FB535A6}"/>
              </a:ext>
            </a:extLst>
          </p:cNvPr>
          <p:cNvSpPr txBox="1">
            <a:spLocks/>
          </p:cNvSpPr>
          <p:nvPr/>
        </p:nvSpPr>
        <p:spPr>
          <a:xfrm>
            <a:off x="450148" y="278055"/>
            <a:ext cx="5836352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Acre Income Requirement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0DB3EBE-A7FE-4211-9352-B460EEF92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2C7753-71F7-B77D-7CCF-8CC20CA13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53405"/>
              </p:ext>
            </p:extLst>
          </p:nvPr>
        </p:nvGraphicFramePr>
        <p:xfrm>
          <a:off x="457201" y="1128889"/>
          <a:ext cx="8229598" cy="2980226"/>
        </p:xfrm>
        <a:graphic>
          <a:graphicData uri="http://schemas.openxmlformats.org/drawingml/2006/table">
            <a:tbl>
              <a:tblPr/>
              <a:tblGrid>
                <a:gridCol w="1025756">
                  <a:extLst>
                    <a:ext uri="{9D8B030D-6E8A-4147-A177-3AD203B41FA5}">
                      <a16:colId xmlns:a16="http://schemas.microsoft.com/office/drawing/2014/main" val="3009048595"/>
                    </a:ext>
                  </a:extLst>
                </a:gridCol>
                <a:gridCol w="368958">
                  <a:extLst>
                    <a:ext uri="{9D8B030D-6E8A-4147-A177-3AD203B41FA5}">
                      <a16:colId xmlns:a16="http://schemas.microsoft.com/office/drawing/2014/main" val="3429688854"/>
                    </a:ext>
                  </a:extLst>
                </a:gridCol>
                <a:gridCol w="1138275">
                  <a:extLst>
                    <a:ext uri="{9D8B030D-6E8A-4147-A177-3AD203B41FA5}">
                      <a16:colId xmlns:a16="http://schemas.microsoft.com/office/drawing/2014/main" val="3719710814"/>
                    </a:ext>
                  </a:extLst>
                </a:gridCol>
                <a:gridCol w="1138275">
                  <a:extLst>
                    <a:ext uri="{9D8B030D-6E8A-4147-A177-3AD203B41FA5}">
                      <a16:colId xmlns:a16="http://schemas.microsoft.com/office/drawing/2014/main" val="2602055162"/>
                    </a:ext>
                  </a:extLst>
                </a:gridCol>
                <a:gridCol w="1138275">
                  <a:extLst>
                    <a:ext uri="{9D8B030D-6E8A-4147-A177-3AD203B41FA5}">
                      <a16:colId xmlns:a16="http://schemas.microsoft.com/office/drawing/2014/main" val="875525393"/>
                    </a:ext>
                  </a:extLst>
                </a:gridCol>
                <a:gridCol w="1140892">
                  <a:extLst>
                    <a:ext uri="{9D8B030D-6E8A-4147-A177-3AD203B41FA5}">
                      <a16:colId xmlns:a16="http://schemas.microsoft.com/office/drawing/2014/main" val="4035440214"/>
                    </a:ext>
                  </a:extLst>
                </a:gridCol>
                <a:gridCol w="1140892">
                  <a:extLst>
                    <a:ext uri="{9D8B030D-6E8A-4147-A177-3AD203B41FA5}">
                      <a16:colId xmlns:a16="http://schemas.microsoft.com/office/drawing/2014/main" val="2077127276"/>
                    </a:ext>
                  </a:extLst>
                </a:gridCol>
                <a:gridCol w="1138275">
                  <a:extLst>
                    <a:ext uri="{9D8B030D-6E8A-4147-A177-3AD203B41FA5}">
                      <a16:colId xmlns:a16="http://schemas.microsoft.com/office/drawing/2014/main" val="2350175647"/>
                    </a:ext>
                  </a:extLst>
                </a:gridCol>
              </a:tblGrid>
              <a:tr h="1568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Percent of Parcels Qualifying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47566"/>
                  </a:ext>
                </a:extLst>
              </a:tr>
              <a:tr h="1568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Income Requirement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Grazing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Irrigated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Wild Hay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Summer Fallow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Continuously Cropped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Specialty Crop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073805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202595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$8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867441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956640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$12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478193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$15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628393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069185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89184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$40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590259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61263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70467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$80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386938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645149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852456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$300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48905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$400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543969"/>
                  </a:ext>
                </a:extLst>
              </a:tr>
              <a:tr h="15685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316976"/>
                  </a:ext>
                </a:extLst>
              </a:tr>
              <a:tr h="1568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Average Estimated Income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$13 / acre</a:t>
                      </a:r>
                    </a:p>
                  </a:txBody>
                  <a:tcPr marL="7843" marR="7843" marT="7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$316 / 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$80 / 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$123 / 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$165 / 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$358 / acre</a:t>
                      </a:r>
                    </a:p>
                  </a:txBody>
                  <a:tcPr marL="7843" marR="7843" marT="78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5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36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FD373A-63BC-4DD1-89ED-8F7AC7C6AB17}"/>
              </a:ext>
            </a:extLst>
          </p:cNvPr>
          <p:cNvSpPr txBox="1">
            <a:spLocks/>
          </p:cNvSpPr>
          <p:nvPr/>
        </p:nvSpPr>
        <p:spPr>
          <a:xfrm>
            <a:off x="407379" y="278055"/>
            <a:ext cx="4114800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Flat Income Requirement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AC28A8F-7A20-4C62-A4E2-BBFB62B41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C044798-09A7-6DC6-0E96-4AB4F06CA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494963"/>
              </p:ext>
            </p:extLst>
          </p:nvPr>
        </p:nvGraphicFramePr>
        <p:xfrm>
          <a:off x="407379" y="991964"/>
          <a:ext cx="6559759" cy="387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116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3B6B32A-47FE-4FF0-9C7E-B79F90A9CC09}"/>
              </a:ext>
            </a:extLst>
          </p:cNvPr>
          <p:cNvSpPr txBox="1">
            <a:spLocks/>
          </p:cNvSpPr>
          <p:nvPr/>
        </p:nvSpPr>
        <p:spPr>
          <a:xfrm>
            <a:off x="407379" y="278055"/>
            <a:ext cx="5256442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Estimated Average Income by Parcel Size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BCD27D7F-6D9A-4EC1-8AF0-CA96F62F5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672238-9BD4-A916-C0F1-4D8234342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92879"/>
              </p:ext>
            </p:extLst>
          </p:nvPr>
        </p:nvGraphicFramePr>
        <p:xfrm>
          <a:off x="457199" y="1020078"/>
          <a:ext cx="8229602" cy="3103344"/>
        </p:xfrm>
        <a:graphic>
          <a:graphicData uri="http://schemas.openxmlformats.org/drawingml/2006/table">
            <a:tbl>
              <a:tblPr/>
              <a:tblGrid>
                <a:gridCol w="648567">
                  <a:extLst>
                    <a:ext uri="{9D8B030D-6E8A-4147-A177-3AD203B41FA5}">
                      <a16:colId xmlns:a16="http://schemas.microsoft.com/office/drawing/2014/main" val="2741951554"/>
                    </a:ext>
                  </a:extLst>
                </a:gridCol>
                <a:gridCol w="1262545">
                  <a:extLst>
                    <a:ext uri="{9D8B030D-6E8A-4147-A177-3AD203B41FA5}">
                      <a16:colId xmlns:a16="http://schemas.microsoft.com/office/drawing/2014/main" val="2602158740"/>
                    </a:ext>
                  </a:extLst>
                </a:gridCol>
                <a:gridCol w="1262545">
                  <a:extLst>
                    <a:ext uri="{9D8B030D-6E8A-4147-A177-3AD203B41FA5}">
                      <a16:colId xmlns:a16="http://schemas.microsoft.com/office/drawing/2014/main" val="2183436390"/>
                    </a:ext>
                  </a:extLst>
                </a:gridCol>
                <a:gridCol w="1262545">
                  <a:extLst>
                    <a:ext uri="{9D8B030D-6E8A-4147-A177-3AD203B41FA5}">
                      <a16:colId xmlns:a16="http://schemas.microsoft.com/office/drawing/2014/main" val="3826380921"/>
                    </a:ext>
                  </a:extLst>
                </a:gridCol>
                <a:gridCol w="1268310">
                  <a:extLst>
                    <a:ext uri="{9D8B030D-6E8A-4147-A177-3AD203B41FA5}">
                      <a16:colId xmlns:a16="http://schemas.microsoft.com/office/drawing/2014/main" val="4189771611"/>
                    </a:ext>
                  </a:extLst>
                </a:gridCol>
                <a:gridCol w="1262545">
                  <a:extLst>
                    <a:ext uri="{9D8B030D-6E8A-4147-A177-3AD203B41FA5}">
                      <a16:colId xmlns:a16="http://schemas.microsoft.com/office/drawing/2014/main" val="1642573432"/>
                    </a:ext>
                  </a:extLst>
                </a:gridCol>
                <a:gridCol w="1262545">
                  <a:extLst>
                    <a:ext uri="{9D8B030D-6E8A-4147-A177-3AD203B41FA5}">
                      <a16:colId xmlns:a16="http://schemas.microsoft.com/office/drawing/2014/main" val="1666346960"/>
                    </a:ext>
                  </a:extLst>
                </a:gridCol>
              </a:tblGrid>
              <a:tr h="172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Income by Land Use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57877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 Size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Grazing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Irrigated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Hay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Fallow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Continuously Cropped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Specialty Crop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548054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45390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994980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$1,580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421232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$3,161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$1,225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$1,649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$3,576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503330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$257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$6,322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$1,603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$2,451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$3,298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$7,152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641276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$385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$9,483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$2,404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$3,676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$4,947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$10,728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6092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$514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$12,644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$3,205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$4,902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$6,597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$14,304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180632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$642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$15,805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$6,127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$8,246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$17,880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460107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$963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$23,707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$6,010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$9,190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$12,368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$26,820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35272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$1,284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$31,609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$8,014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$12,254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$16,491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$35,760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728298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$1,926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$47,414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$12,020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$18,381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$24,737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$53,640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872997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$2,568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$63,218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$16,027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$24,508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$32,983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$71,520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77258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$3,210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$79,023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$20,034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$30,634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$41,228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$89,400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581897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$6,420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$158,046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$40,068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$61,269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$82,457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$178,800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37230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$12,840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$316,092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$80,136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$122,538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$164,913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$357,600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8153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$25,680 </a:t>
                      </a:r>
                    </a:p>
                  </a:txBody>
                  <a:tcPr marL="8620" marR="8620" marT="8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$632,184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$160,272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$245,075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$329,826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$715,200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78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84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3B6B32A-47FE-4FF0-9C7E-B79F90A9CC09}"/>
              </a:ext>
            </a:extLst>
          </p:cNvPr>
          <p:cNvSpPr txBox="1">
            <a:spLocks/>
          </p:cNvSpPr>
          <p:nvPr/>
        </p:nvSpPr>
        <p:spPr>
          <a:xfrm>
            <a:off x="407379" y="278055"/>
            <a:ext cx="5256442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Mixed Parcels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BCD27D7F-6D9A-4EC1-8AF0-CA96F62F5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ED87B3-7BC3-D185-080F-5B7AAED32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23218"/>
              </p:ext>
            </p:extLst>
          </p:nvPr>
        </p:nvGraphicFramePr>
        <p:xfrm>
          <a:off x="407379" y="1128889"/>
          <a:ext cx="3543299" cy="3238500"/>
        </p:xfrm>
        <a:graphic>
          <a:graphicData uri="http://schemas.openxmlformats.org/drawingml/2006/table">
            <a:tbl>
              <a:tblPr/>
              <a:tblGrid>
                <a:gridCol w="1370372">
                  <a:extLst>
                    <a:ext uri="{9D8B030D-6E8A-4147-A177-3AD203B41FA5}">
                      <a16:colId xmlns:a16="http://schemas.microsoft.com/office/drawing/2014/main" val="2291456928"/>
                    </a:ext>
                  </a:extLst>
                </a:gridCol>
                <a:gridCol w="371142">
                  <a:extLst>
                    <a:ext uri="{9D8B030D-6E8A-4147-A177-3AD203B41FA5}">
                      <a16:colId xmlns:a16="http://schemas.microsoft.com/office/drawing/2014/main" val="320653228"/>
                    </a:ext>
                  </a:extLst>
                </a:gridCol>
                <a:gridCol w="1801785">
                  <a:extLst>
                    <a:ext uri="{9D8B030D-6E8A-4147-A177-3AD203B41FA5}">
                      <a16:colId xmlns:a16="http://schemas.microsoft.com/office/drawing/2014/main" val="13507029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Income Requirement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Percent of Parcels Qualifying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491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733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34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130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787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754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63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12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53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64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69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204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672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728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866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050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/acre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38303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658329-DB1B-4524-9F45-C71C3204F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35889"/>
              </p:ext>
            </p:extLst>
          </p:nvPr>
        </p:nvGraphicFramePr>
        <p:xfrm>
          <a:off x="4783300" y="1128889"/>
          <a:ext cx="3136900" cy="762000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5912069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1908063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Income Requirement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Percent of Parcels Qualifying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81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$1,500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774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77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$4,000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93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5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3B6B32A-47FE-4FF0-9C7E-B79F90A9CC09}"/>
              </a:ext>
            </a:extLst>
          </p:cNvPr>
          <p:cNvSpPr txBox="1">
            <a:spLocks/>
          </p:cNvSpPr>
          <p:nvPr/>
        </p:nvSpPr>
        <p:spPr>
          <a:xfrm>
            <a:off x="407379" y="278055"/>
            <a:ext cx="5256442" cy="850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9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 a Parcel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BCD27D7F-6D9A-4EC1-8AF0-CA96F62F5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138" y="4448171"/>
            <a:ext cx="1906124" cy="44999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0929BB6-92D4-D451-F135-7021E2DBD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601014"/>
              </p:ext>
            </p:extLst>
          </p:nvPr>
        </p:nvGraphicFramePr>
        <p:xfrm>
          <a:off x="1914476" y="1281503"/>
          <a:ext cx="5315047" cy="2580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943198" imgH="1914564" progId="Excel.Sheet.12">
                  <p:link updateAutomatic="1"/>
                </p:oleObj>
              </mc:Choice>
              <mc:Fallback>
                <p:oleObj name="Worksheet" r:id="rId4" imgW="3943198" imgH="19145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4476" y="1281503"/>
                        <a:ext cx="5315047" cy="2580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03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A672DC8-E991-4CDB-A30A-8B24F20A4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610" y="4164248"/>
            <a:ext cx="864687" cy="773958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C51E6942-3153-4B1C-A02D-00046895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504" y="419470"/>
            <a:ext cx="5554133" cy="85725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Get social with us!</a:t>
            </a:r>
          </a:p>
        </p:txBody>
      </p:sp>
      <p:pic>
        <p:nvPicPr>
          <p:cNvPr id="25" name="Picture 24" descr="f_logo_RGB-White_1024.eps">
            <a:extLst>
              <a:ext uri="{FF2B5EF4-FFF2-40B4-BE49-F238E27FC236}">
                <a16:creationId xmlns:a16="http://schemas.microsoft.com/office/drawing/2014/main" id="{3A1C399A-5DCB-4F76-BF5A-F5190DC65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16" y="1532339"/>
            <a:ext cx="477851" cy="481420"/>
          </a:xfrm>
          <a:prstGeom prst="rect">
            <a:avLst/>
          </a:prstGeom>
        </p:spPr>
      </p:pic>
      <p:pic>
        <p:nvPicPr>
          <p:cNvPr id="26" name="Picture 25" descr="Twitter_Social_Icon_Circle_White.png">
            <a:extLst>
              <a:ext uri="{FF2B5EF4-FFF2-40B4-BE49-F238E27FC236}">
                <a16:creationId xmlns:a16="http://schemas.microsoft.com/office/drawing/2014/main" id="{B1091879-E8CB-492D-9131-8CC3C4148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1" y="2131136"/>
            <a:ext cx="493282" cy="496963"/>
          </a:xfrm>
          <a:prstGeom prst="rect">
            <a:avLst/>
          </a:prstGeom>
        </p:spPr>
      </p:pic>
      <p:pic>
        <p:nvPicPr>
          <p:cNvPr id="27" name="Picture 26" descr="LinkedIn white.png">
            <a:extLst>
              <a:ext uri="{FF2B5EF4-FFF2-40B4-BE49-F238E27FC236}">
                <a16:creationId xmlns:a16="http://schemas.microsoft.com/office/drawing/2014/main" id="{18C5C556-DE3E-4157-B13D-1442A69F15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69" y="3347194"/>
            <a:ext cx="508065" cy="506425"/>
          </a:xfrm>
          <a:prstGeom prst="rect">
            <a:avLst/>
          </a:prstGeom>
        </p:spPr>
      </p:pic>
      <p:pic>
        <p:nvPicPr>
          <p:cNvPr id="28" name="Picture 27" descr="Instagram white circle.png">
            <a:extLst>
              <a:ext uri="{FF2B5EF4-FFF2-40B4-BE49-F238E27FC236}">
                <a16:creationId xmlns:a16="http://schemas.microsoft.com/office/drawing/2014/main" id="{1B0809D9-B87D-4F5D-9134-9E37AA3DAE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45" y="2720692"/>
            <a:ext cx="508449" cy="50680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853AE2B-4CAB-40FE-8131-C922DF676B3C}"/>
              </a:ext>
            </a:extLst>
          </p:cNvPr>
          <p:cNvSpPr txBox="1"/>
          <p:nvPr/>
        </p:nvSpPr>
        <p:spPr>
          <a:xfrm>
            <a:off x="1721556" y="1573389"/>
            <a:ext cx="3378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sz="2000" dirty="0" err="1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MTRevenue</a:t>
            </a:r>
            <a:endParaRPr lang="en-US" sz="20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0C1687-5BBE-4E35-B98A-73B75E2D306F}"/>
              </a:ext>
            </a:extLst>
          </p:cNvPr>
          <p:cNvSpPr txBox="1"/>
          <p:nvPr/>
        </p:nvSpPr>
        <p:spPr>
          <a:xfrm>
            <a:off x="1721557" y="2187614"/>
            <a:ext cx="3378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sz="2000" dirty="0" err="1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MTRevenue</a:t>
            </a:r>
            <a:endParaRPr lang="en-US" sz="20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A89B28-44BE-414D-A2BE-7CD5831FB608}"/>
              </a:ext>
            </a:extLst>
          </p:cNvPr>
          <p:cNvSpPr txBox="1"/>
          <p:nvPr/>
        </p:nvSpPr>
        <p:spPr>
          <a:xfrm>
            <a:off x="1841500" y="2769728"/>
            <a:ext cx="3378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MontanaRevenue</a:t>
            </a:r>
            <a:endParaRPr lang="en-US" sz="20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8E7430-E5DC-41A4-AA78-DE522CF6CB6A}"/>
              </a:ext>
            </a:extLst>
          </p:cNvPr>
          <p:cNvSpPr txBox="1"/>
          <p:nvPr/>
        </p:nvSpPr>
        <p:spPr>
          <a:xfrm>
            <a:off x="1770946" y="3406361"/>
            <a:ext cx="4749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Montana Department of Revenue</a:t>
            </a:r>
          </a:p>
        </p:txBody>
      </p: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DBA04DDE-AEE9-45D6-9ED3-04FD260322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358" y="3973313"/>
            <a:ext cx="506425" cy="50642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C20A784-F401-41AD-AE96-F9538ADCA5A0}"/>
              </a:ext>
            </a:extLst>
          </p:cNvPr>
          <p:cNvSpPr txBox="1"/>
          <p:nvPr/>
        </p:nvSpPr>
        <p:spPr>
          <a:xfrm>
            <a:off x="1770946" y="4026470"/>
            <a:ext cx="4749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Montana Department of Revenue</a:t>
            </a:r>
          </a:p>
        </p:txBody>
      </p:sp>
    </p:spTree>
    <p:extLst>
      <p:ext uri="{BB962C8B-B14F-4D97-AF65-F5344CB8AC3E}">
        <p14:creationId xmlns:p14="http://schemas.microsoft.com/office/powerpoint/2010/main" val="412833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640355BDC8F4A9ECF52094D9203C7" ma:contentTypeVersion="11" ma:contentTypeDescription="Create a new document." ma:contentTypeScope="" ma:versionID="c9cf1583e0ac351d32bcfee87b8c5134">
  <xsd:schema xmlns:xsd="http://www.w3.org/2001/XMLSchema" xmlns:xs="http://www.w3.org/2001/XMLSchema" xmlns:p="http://schemas.microsoft.com/office/2006/metadata/properties" xmlns:ns2="a44f5f1d-3d4e-4219-a78c-485ff2d1e254" xmlns:ns3="c67a8d8b-0b02-4460-8eaa-dc434b2c0687" targetNamespace="http://schemas.microsoft.com/office/2006/metadata/properties" ma:root="true" ma:fieldsID="c8a977580704da1859ffb2c7b01e8ef0" ns2:_="" ns3:_="">
    <xsd:import namespace="a44f5f1d-3d4e-4219-a78c-485ff2d1e254"/>
    <xsd:import namespace="c67a8d8b-0b02-4460-8eaa-dc434b2c0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f5f1d-3d4e-4219-a78c-485ff2d1e2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a8d8b-0b02-4460-8eaa-dc434b2c0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a60fbd58-375b-482c-8082-0a80fb061b91}" ma:internalName="TaxCatchAll" ma:showField="CatchAllData" ma:web="c67a8d8b-0b02-4460-8eaa-dc434b2c06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4f5f1d-3d4e-4219-a78c-485ff2d1e254">
      <Terms xmlns="http://schemas.microsoft.com/office/infopath/2007/PartnerControls"/>
    </lcf76f155ced4ddcb4097134ff3c332f>
    <TaxCatchAll xmlns="c67a8d8b-0b02-4460-8eaa-dc434b2c068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17BD90-9587-4C81-8162-E9368F408A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4f5f1d-3d4e-4219-a78c-485ff2d1e254"/>
    <ds:schemaRef ds:uri="c67a8d8b-0b02-4460-8eaa-dc434b2c06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63FF1B-46DC-4EB5-B32A-B86B246BF62F}">
  <ds:schemaRefs>
    <ds:schemaRef ds:uri="http://purl.org/dc/dcmitype/"/>
    <ds:schemaRef ds:uri="a44f5f1d-3d4e-4219-a78c-485ff2d1e25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67a8d8b-0b02-4460-8eaa-dc434b2c0687"/>
  </ds:schemaRefs>
</ds:datastoreItem>
</file>

<file path=customXml/itemProps3.xml><?xml version="1.0" encoding="utf-8"?>
<ds:datastoreItem xmlns:ds="http://schemas.openxmlformats.org/officeDocument/2006/customXml" ds:itemID="{90849FC5-C48A-4268-B5BB-9268DE425D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1036</Words>
  <Application>Microsoft Office PowerPoint</Application>
  <PresentationFormat>On-screen Show (16:9)</PresentationFormat>
  <Paragraphs>496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Office Theme</vt:lpstr>
      <vt:lpstr>file:///\\dormitchell-vm\Data\DO_RSCH\TPR-NEW\Staff\Jared\fy24\LCWG\productivity.xlsx!custom%20income%20estimate!R1C1:R10C4</vt:lpstr>
      <vt:lpstr>Income Requirements for Agricultural Land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social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ALTERATIONS</dc:title>
  <dc:creator>Czelsi Kozak</dc:creator>
  <cp:lastModifiedBy>Funke, Amanda</cp:lastModifiedBy>
  <cp:revision>44</cp:revision>
  <dcterms:created xsi:type="dcterms:W3CDTF">2020-05-19T15:14:46Z</dcterms:created>
  <dcterms:modified xsi:type="dcterms:W3CDTF">2024-04-18T20:00:24Z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0x010100B0B640355BDC8F4A9ECF52094D9203C7</vt:lpwstr>
  </property>
  <property fmtid="{D5CDD505-2E9C-101B-9397-08002B2CF9AE}" pid="3" name="MediaServiceImageTags">
    <vt:lpwstr/>
  </property>
</Properties>
</file>